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6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62" y="102"/>
      </p:cViewPr>
      <p:guideLst>
        <p:guide orient="horz" pos="2195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899E9-00DD-4642-B00C-92AC7B87582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812F4-85E3-458F-8465-8D7F4E98B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08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63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84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15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18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81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448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399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124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6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32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590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2021-11-21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B3600-EDA5-4CA6-9C29-D12CAB962A34}" type="datetimeFigureOut">
              <a:rPr lang="zh-CN" altLang="en-US" smtClean="0"/>
              <a:t>2021-11-21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01F35-FDD4-4B8E-9341-8182DFCC99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1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198880" y="646377"/>
            <a:ext cx="9799320" cy="2553731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rmAutofit fontScale="90000"/>
          </a:bodyPr>
          <a:lstStyle>
            <a:lvl1pPr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60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mtClean="0"/>
              <a:t>2021</a:t>
            </a:r>
            <a:r>
              <a:rPr lang="zh-CN" altLang="en-US" smtClean="0"/>
              <a:t>心血管磁共振分会年会</a:t>
            </a:r>
            <a:r>
              <a:rPr lang="en-US" altLang="zh-CN" smtClean="0"/>
              <a:t/>
            </a:r>
            <a:br>
              <a:rPr lang="en-US" altLang="zh-CN" smtClean="0"/>
            </a:br>
            <a:r>
              <a:rPr lang="zh-CN" altLang="en-US" smtClean="0"/>
              <a:t>疑难病例挑战</a:t>
            </a:r>
            <a:endParaRPr lang="zh-CN" altLang="zh-CN" dirty="0"/>
          </a:p>
        </p:txBody>
      </p:sp>
      <p:sp>
        <p:nvSpPr>
          <p:cNvPr id="7" name="副标题 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070091" y="3534808"/>
            <a:ext cx="9799320" cy="74993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sz="20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400" smtClean="0">
                <a:solidFill>
                  <a:srgbClr val="FF0000"/>
                </a:solidFill>
              </a:rPr>
              <a:t>病例</a:t>
            </a:r>
            <a:r>
              <a:rPr lang="zh-CN" altLang="en-US" sz="4400">
                <a:solidFill>
                  <a:srgbClr val="FF0000"/>
                </a:solidFill>
              </a:rPr>
              <a:t>一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临床资料</a:t>
            </a:r>
            <a:endParaRPr lang="zh-CN" altLang="zh-CN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zh-CN" altLang="en-US" sz="1600" dirty="0"/>
              <a:t>患者，男，</a:t>
            </a:r>
            <a:r>
              <a:rPr lang="en-US" altLang="zh-CN" sz="1600" dirty="0"/>
              <a:t>16</a:t>
            </a:r>
            <a:r>
              <a:rPr lang="zh-CN" altLang="en-US" sz="1600" dirty="0"/>
              <a:t>岁，胸闷气促</a:t>
            </a:r>
            <a:r>
              <a:rPr lang="en-US" altLang="zh-CN" sz="1600" dirty="0"/>
              <a:t>3</a:t>
            </a:r>
            <a:r>
              <a:rPr lang="zh-CN" altLang="en-US" sz="1600" dirty="0"/>
              <a:t>月余。</a:t>
            </a:r>
            <a:endParaRPr lang="en-US" altLang="zh-CN" sz="1600" dirty="0"/>
          </a:p>
          <a:p>
            <a:pPr>
              <a:lnSpc>
                <a:spcPct val="170000"/>
              </a:lnSpc>
            </a:pPr>
            <a:r>
              <a:rPr lang="zh-CN" altLang="en-US" sz="1600" dirty="0"/>
              <a:t>患者于</a:t>
            </a:r>
            <a:r>
              <a:rPr lang="en-US" altLang="zh-CN" sz="1600" dirty="0"/>
              <a:t>2019.4.6</a:t>
            </a:r>
            <a:r>
              <a:rPr lang="zh-CN" altLang="en-US" sz="1600" dirty="0"/>
              <a:t>左右起无明显诱因出现活动后胸闷，呈间歇性，查心彩超：三尖瓣轻度反流，心包大量积液，症状持续加重。并于</a:t>
            </a:r>
            <a:r>
              <a:rPr lang="en-US" altLang="zh-CN" sz="1600" dirty="0"/>
              <a:t>4.24</a:t>
            </a:r>
            <a:r>
              <a:rPr lang="zh-CN" altLang="en-US" sz="1600" dirty="0"/>
              <a:t>行心包穿刺引流术，穿出暗红色血性液体约</a:t>
            </a:r>
            <a:r>
              <a:rPr lang="en-US" altLang="zh-CN" sz="1600" dirty="0"/>
              <a:t>200ml</a:t>
            </a:r>
            <a:r>
              <a:rPr lang="zh-CN" altLang="en-US" sz="1600" dirty="0"/>
              <a:t>后持续负压引流。细胞学检查：血性背景下散在单个核细胞，未见癌细胞。</a:t>
            </a:r>
          </a:p>
          <a:p>
            <a:pPr>
              <a:lnSpc>
                <a:spcPct val="170000"/>
              </a:lnSpc>
            </a:pPr>
            <a:endParaRPr lang="zh-CN" altLang="en-US" sz="1600" dirty="0"/>
          </a:p>
          <a:p>
            <a:pPr>
              <a:lnSpc>
                <a:spcPct val="170000"/>
              </a:lnSpc>
            </a:pPr>
            <a:endParaRPr lang="zh-CN" altLang="en-US" sz="1600" dirty="0"/>
          </a:p>
          <a:p>
            <a:pPr>
              <a:lnSpc>
                <a:spcPct val="170000"/>
              </a:lnSpc>
            </a:pPr>
            <a:endParaRPr lang="zh-CN" altLang="en-US" sz="1600" dirty="0"/>
          </a:p>
          <a:p>
            <a:pPr>
              <a:lnSpc>
                <a:spcPct val="170000"/>
              </a:lnSpc>
            </a:pPr>
            <a:endParaRPr lang="zh-CN" altLang="en-US" sz="1600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" y="0"/>
            <a:ext cx="12192000" cy="9055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dirty="0"/>
              <a:t>影像资料</a:t>
            </a:r>
            <a:endParaRPr lang="zh-CN" altLang="zh-CN" dirty="0"/>
          </a:p>
        </p:txBody>
      </p:sp>
      <p:pic>
        <p:nvPicPr>
          <p:cNvPr id="5" name="图片 4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" y="0"/>
            <a:ext cx="12192000" cy="90551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25088AB1-4DD7-774F-9973-4A99D7B00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/>
          <a:srcRect l="49057" t="47249" r="13909" b="22607"/>
          <a:stretch/>
        </p:blipFill>
        <p:spPr bwMode="auto">
          <a:xfrm>
            <a:off x="6429953" y="1122363"/>
            <a:ext cx="3240361" cy="265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D7B91EA2-39D2-AB4A-A553-09729EDDC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30769" r="6156" b="15384"/>
          <a:stretch>
            <a:fillRect/>
          </a:stretch>
        </p:blipFill>
        <p:spPr bwMode="auto">
          <a:xfrm>
            <a:off x="2272239" y="1104683"/>
            <a:ext cx="4157714" cy="2681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xmlns="" id="{F2232002-903A-E846-B31A-631A94917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6210" t="14129" r="13710" b="22319"/>
          <a:stretch/>
        </p:blipFill>
        <p:spPr bwMode="auto">
          <a:xfrm>
            <a:off x="2281711" y="3812479"/>
            <a:ext cx="4148242" cy="304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8796F4E8-9E3C-9F48-B579-A88D0DD6B9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72232" t="62894" r="15672" b="23934"/>
          <a:stretch/>
        </p:blipFill>
        <p:spPr bwMode="auto">
          <a:xfrm>
            <a:off x="6429953" y="3815409"/>
            <a:ext cx="4454223" cy="304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1" name="直接箭头连接符 3">
            <a:extLst>
              <a:ext uri="{FF2B5EF4-FFF2-40B4-BE49-F238E27FC236}">
                <a16:creationId xmlns:a16="http://schemas.microsoft.com/office/drawing/2014/main" xmlns="" id="{6C27F0AA-02F1-B844-91CF-20CA41247A75}"/>
              </a:ext>
            </a:extLst>
          </p:cNvPr>
          <p:cNvCxnSpPr>
            <a:cxnSpLocks/>
          </p:cNvCxnSpPr>
          <p:nvPr/>
        </p:nvCxnSpPr>
        <p:spPr>
          <a:xfrm>
            <a:off x="3133625" y="1839551"/>
            <a:ext cx="246756" cy="2746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11">
            <a:extLst>
              <a:ext uri="{FF2B5EF4-FFF2-40B4-BE49-F238E27FC236}">
                <a16:creationId xmlns:a16="http://schemas.microsoft.com/office/drawing/2014/main" xmlns="" id="{90A4AF58-AABF-6F46-956C-ED1DAB504C8E}"/>
              </a:ext>
            </a:extLst>
          </p:cNvPr>
          <p:cNvCxnSpPr>
            <a:cxnSpLocks/>
          </p:cNvCxnSpPr>
          <p:nvPr/>
        </p:nvCxnSpPr>
        <p:spPr>
          <a:xfrm>
            <a:off x="2889496" y="4373804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12">
            <a:extLst>
              <a:ext uri="{FF2B5EF4-FFF2-40B4-BE49-F238E27FC236}">
                <a16:creationId xmlns:a16="http://schemas.microsoft.com/office/drawing/2014/main" xmlns="" id="{2218D808-9F49-2644-B065-BA4EDA25CB80}"/>
              </a:ext>
            </a:extLst>
          </p:cNvPr>
          <p:cNvCxnSpPr/>
          <p:nvPr/>
        </p:nvCxnSpPr>
        <p:spPr>
          <a:xfrm>
            <a:off x="407368" y="5910951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13">
            <a:extLst>
              <a:ext uri="{FF2B5EF4-FFF2-40B4-BE49-F238E27FC236}">
                <a16:creationId xmlns:a16="http://schemas.microsoft.com/office/drawing/2014/main" xmlns="" id="{A6A01F63-4361-504D-827B-D9BF24E196F7}"/>
              </a:ext>
            </a:extLst>
          </p:cNvPr>
          <p:cNvCxnSpPr>
            <a:cxnSpLocks/>
          </p:cNvCxnSpPr>
          <p:nvPr/>
        </p:nvCxnSpPr>
        <p:spPr>
          <a:xfrm>
            <a:off x="10128990" y="939412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14">
            <a:extLst>
              <a:ext uri="{FF2B5EF4-FFF2-40B4-BE49-F238E27FC236}">
                <a16:creationId xmlns:a16="http://schemas.microsoft.com/office/drawing/2014/main" xmlns="" id="{6992CF7E-BD19-F846-BD7C-3326D805E663}"/>
              </a:ext>
            </a:extLst>
          </p:cNvPr>
          <p:cNvCxnSpPr>
            <a:cxnSpLocks/>
          </p:cNvCxnSpPr>
          <p:nvPr/>
        </p:nvCxnSpPr>
        <p:spPr>
          <a:xfrm>
            <a:off x="8737822" y="4733844"/>
            <a:ext cx="0" cy="329111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13">
            <a:extLst>
              <a:ext uri="{FF2B5EF4-FFF2-40B4-BE49-F238E27FC236}">
                <a16:creationId xmlns:a16="http://schemas.microsoft.com/office/drawing/2014/main" xmlns="" id="{BB83C0D2-D9D4-D148-8F34-27F5DAC07ABB}"/>
              </a:ext>
            </a:extLst>
          </p:cNvPr>
          <p:cNvCxnSpPr/>
          <p:nvPr/>
        </p:nvCxnSpPr>
        <p:spPr>
          <a:xfrm>
            <a:off x="8244188" y="1515662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7506ACFD-1663-8649-BBEE-46710566F8A1}"/>
              </a:ext>
            </a:extLst>
          </p:cNvPr>
          <p:cNvSpPr txBox="1"/>
          <p:nvPr/>
        </p:nvSpPr>
        <p:spPr>
          <a:xfrm>
            <a:off x="368300" y="2743200"/>
            <a:ext cx="115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肺部</a:t>
            </a:r>
            <a:r>
              <a:rPr kumimoji="1" lang="en-US" altLang="zh-CN" dirty="0"/>
              <a:t>HRCT</a:t>
            </a:r>
            <a:endParaRPr kumimoji="1" lang="zh-CN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982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889D3440-8234-F041-90E2-A414F3629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23293" b="12451"/>
          <a:stretch/>
        </p:blipFill>
        <p:spPr bwMode="auto">
          <a:xfrm>
            <a:off x="854895" y="911939"/>
            <a:ext cx="3891767" cy="269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xmlns="" id="{F1B73923-73A5-6640-8AF2-00171A762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-2545" t="23110" r="2545" b="14907"/>
          <a:stretch/>
        </p:blipFill>
        <p:spPr bwMode="auto">
          <a:xfrm>
            <a:off x="4746662" y="911939"/>
            <a:ext cx="6216267" cy="3833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89A05460-AAD9-044A-8C47-4BC598F17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25784"/>
          <a:stretch/>
        </p:blipFill>
        <p:spPr bwMode="auto">
          <a:xfrm>
            <a:off x="880057" y="2890341"/>
            <a:ext cx="3851982" cy="2692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71933739-4004-3945-AD10-4A6B7BBF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7865" y="3714728"/>
            <a:ext cx="271464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54286A4D-B6F7-754D-8A01-EF328393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3980" y="3696538"/>
            <a:ext cx="2714645" cy="316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24234A9F-C234-C342-8DB8-51A22626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8446" t="36036" r="9206" b="22522"/>
          <a:stretch>
            <a:fillRect/>
          </a:stretch>
        </p:blipFill>
        <p:spPr bwMode="auto">
          <a:xfrm>
            <a:off x="880057" y="4552857"/>
            <a:ext cx="3865398" cy="227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C0395DEC-F032-C145-9A16-79978738A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8941" t="16811" r="12083" b="17240"/>
          <a:stretch>
            <a:fillRect/>
          </a:stretch>
        </p:blipFill>
        <p:spPr bwMode="auto">
          <a:xfrm>
            <a:off x="9142881" y="3689178"/>
            <a:ext cx="303789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BF4C7153-2095-4047-AC91-BC27F9615DC5}"/>
              </a:ext>
            </a:extLst>
          </p:cNvPr>
          <p:cNvCxnSpPr/>
          <p:nvPr/>
        </p:nvCxnSpPr>
        <p:spPr>
          <a:xfrm>
            <a:off x="2045978" y="2943385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xmlns="" id="{AE458D4A-F39D-2D41-B450-0A4AC31E30F1}"/>
              </a:ext>
            </a:extLst>
          </p:cNvPr>
          <p:cNvCxnSpPr>
            <a:cxnSpLocks/>
          </p:cNvCxnSpPr>
          <p:nvPr/>
        </p:nvCxnSpPr>
        <p:spPr>
          <a:xfrm>
            <a:off x="6689204" y="1481194"/>
            <a:ext cx="364421" cy="4617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3">
            <a:extLst>
              <a:ext uri="{FF2B5EF4-FFF2-40B4-BE49-F238E27FC236}">
                <a16:creationId xmlns:a16="http://schemas.microsoft.com/office/drawing/2014/main" xmlns="" id="{438F056C-573E-5F4F-BCB5-9E9023A5F9A3}"/>
              </a:ext>
            </a:extLst>
          </p:cNvPr>
          <p:cNvCxnSpPr/>
          <p:nvPr/>
        </p:nvCxnSpPr>
        <p:spPr>
          <a:xfrm>
            <a:off x="5153594" y="5257799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4">
            <a:extLst>
              <a:ext uri="{FF2B5EF4-FFF2-40B4-BE49-F238E27FC236}">
                <a16:creationId xmlns:a16="http://schemas.microsoft.com/office/drawing/2014/main" xmlns="" id="{7A878649-AC3A-DC48-BE95-4EFF479E872F}"/>
              </a:ext>
            </a:extLst>
          </p:cNvPr>
          <p:cNvCxnSpPr/>
          <p:nvPr/>
        </p:nvCxnSpPr>
        <p:spPr>
          <a:xfrm>
            <a:off x="7365677" y="5123086"/>
            <a:ext cx="288032" cy="36004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5">
            <a:extLst>
              <a:ext uri="{FF2B5EF4-FFF2-40B4-BE49-F238E27FC236}">
                <a16:creationId xmlns:a16="http://schemas.microsoft.com/office/drawing/2014/main" xmlns="" id="{11436AF8-4C88-284D-9E13-541A8F99A588}"/>
              </a:ext>
            </a:extLst>
          </p:cNvPr>
          <p:cNvCxnSpPr>
            <a:cxnSpLocks/>
          </p:cNvCxnSpPr>
          <p:nvPr/>
        </p:nvCxnSpPr>
        <p:spPr>
          <a:xfrm>
            <a:off x="9768408" y="5061187"/>
            <a:ext cx="714136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BDD3FF1A-22D5-2941-AB45-A14E55813D10}"/>
              </a:ext>
            </a:extLst>
          </p:cNvPr>
          <p:cNvSpPr txBox="1"/>
          <p:nvPr/>
        </p:nvSpPr>
        <p:spPr>
          <a:xfrm>
            <a:off x="74713" y="2934093"/>
            <a:ext cx="53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CTA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00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69CE5DF8-765B-8041-8B0E-C1442AAD1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80" y="757926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心彩超提示：右心房近房室沟占位 </a:t>
            </a: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xmlns="" id="{3C229F25-AD95-524A-9905-247736720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12707" r="5757"/>
          <a:stretch/>
        </p:blipFill>
        <p:spPr>
          <a:xfrm>
            <a:off x="331080" y="1966293"/>
            <a:ext cx="5762669" cy="4327004"/>
          </a:xfrm>
        </p:spPr>
      </p:pic>
      <p:pic>
        <p:nvPicPr>
          <p:cNvPr id="6" name="图片 5" descr="电脑萤幕画面&#10;&#10;描述已自动生成">
            <a:extLst>
              <a:ext uri="{FF2B5EF4-FFF2-40B4-BE49-F238E27FC236}">
                <a16:creationId xmlns:a16="http://schemas.microsoft.com/office/drawing/2014/main" xmlns="" id="{F9B8F59B-A1DA-5448-8EEE-E085EC543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14300" r="9838" b="4005"/>
          <a:stretch/>
        </p:blipFill>
        <p:spPr>
          <a:xfrm>
            <a:off x="6384032" y="1922582"/>
            <a:ext cx="5330621" cy="4327004"/>
          </a:xfrm>
          <a:prstGeom prst="rect">
            <a:avLst/>
          </a:prstGeom>
        </p:spPr>
      </p:pic>
      <p:cxnSp>
        <p:nvCxnSpPr>
          <p:cNvPr id="7" name="直接箭头连接符 14">
            <a:extLst>
              <a:ext uri="{FF2B5EF4-FFF2-40B4-BE49-F238E27FC236}">
                <a16:creationId xmlns:a16="http://schemas.microsoft.com/office/drawing/2014/main" xmlns="" id="{27FBEFBB-85FB-EE4D-BB65-15C847F6CDBC}"/>
              </a:ext>
            </a:extLst>
          </p:cNvPr>
          <p:cNvCxnSpPr>
            <a:cxnSpLocks/>
          </p:cNvCxnSpPr>
          <p:nvPr/>
        </p:nvCxnSpPr>
        <p:spPr>
          <a:xfrm>
            <a:off x="3212414" y="4129795"/>
            <a:ext cx="0" cy="5233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 descr="图片包含 桌子, 关, 黑暗, 侧面&#10;&#10;描述已自动生成">
            <a:extLst>
              <a:ext uri="{FF2B5EF4-FFF2-40B4-BE49-F238E27FC236}">
                <a16:creationId xmlns:a16="http://schemas.microsoft.com/office/drawing/2014/main" xmlns="" id="{21F41F16-A268-DC47-B7BD-06DA4D1E4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03725"/>
            <a:ext cx="4132136" cy="2754757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61F2614-C8E6-0844-9CFA-C707B7A6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28477"/>
            <a:ext cx="4132136" cy="2754757"/>
          </a:xfrm>
          <a:prstGeom prst="rect">
            <a:avLst/>
          </a:prstGeom>
        </p:spPr>
      </p:pic>
      <p:pic>
        <p:nvPicPr>
          <p:cNvPr id="6" name="图片 5" descr="图片包含 镜子, 照片, 女人, 摩托车&#10;&#10;描述已自动生成">
            <a:extLst>
              <a:ext uri="{FF2B5EF4-FFF2-40B4-BE49-F238E27FC236}">
                <a16:creationId xmlns:a16="http://schemas.microsoft.com/office/drawing/2014/main" xmlns="" id="{48CF154A-E3F2-A140-B46E-2386F8824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05" y="1043069"/>
            <a:ext cx="4130502" cy="27255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DF91C06-8FD7-D940-AF9E-E44802749E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46" y="3904814"/>
            <a:ext cx="4130502" cy="2753668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C193562B-B563-2D4B-8A4D-8C93C50AB21E}"/>
              </a:ext>
            </a:extLst>
          </p:cNvPr>
          <p:cNvCxnSpPr>
            <a:cxnSpLocks/>
          </p:cNvCxnSpPr>
          <p:nvPr/>
        </p:nvCxnSpPr>
        <p:spPr>
          <a:xfrm>
            <a:off x="2698552" y="4237980"/>
            <a:ext cx="432048" cy="5233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59E7A353-5F73-2643-958D-DF1078405B62}"/>
              </a:ext>
            </a:extLst>
          </p:cNvPr>
          <p:cNvSpPr txBox="1"/>
          <p:nvPr/>
        </p:nvSpPr>
        <p:spPr>
          <a:xfrm>
            <a:off x="201213" y="3059668"/>
            <a:ext cx="155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Cine</a:t>
            </a:r>
            <a:r>
              <a:rPr kumimoji="1" lang="zh-CN" altLang="en-US" dirty="0"/>
              <a:t>电影序列</a:t>
            </a:r>
          </a:p>
        </p:txBody>
      </p:sp>
    </p:spTree>
    <p:extLst>
      <p:ext uri="{BB962C8B-B14F-4D97-AF65-F5344CB8AC3E}">
        <p14:creationId xmlns:p14="http://schemas.microsoft.com/office/powerpoint/2010/main" val="1346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78316B-90DE-3E4F-95FC-D6E2F0366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6145" t="30086" r="8333" b="18102"/>
          <a:stretch/>
        </p:blipFill>
        <p:spPr bwMode="auto">
          <a:xfrm>
            <a:off x="882861" y="980727"/>
            <a:ext cx="3331527" cy="271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0A457970-216D-A542-883F-81E2B06A3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267" t="26112" r="11258" b="22287"/>
          <a:stretch/>
        </p:blipFill>
        <p:spPr bwMode="auto">
          <a:xfrm>
            <a:off x="4324076" y="1006559"/>
            <a:ext cx="2944331" cy="268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79A4600C-9C4F-3F4C-BD5F-DCC112C66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6619" t="14641" r="16833" b="36285"/>
          <a:stretch/>
        </p:blipFill>
        <p:spPr bwMode="auto">
          <a:xfrm>
            <a:off x="884570" y="3804900"/>
            <a:ext cx="3329818" cy="3029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3D2B0222-AD66-B842-A1E9-86E10CAED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7139" t="17899" r="23443" b="24264"/>
          <a:stretch/>
        </p:blipFill>
        <p:spPr bwMode="auto">
          <a:xfrm>
            <a:off x="4324076" y="3805528"/>
            <a:ext cx="2944331" cy="295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xmlns="" id="{F8D42696-13DE-464F-96F8-29F01C595E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6390" t="19374" r="16575" b="11351"/>
          <a:stretch/>
        </p:blipFill>
        <p:spPr bwMode="auto">
          <a:xfrm>
            <a:off x="7341810" y="3804899"/>
            <a:ext cx="3180314" cy="301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内容占位符 4">
            <a:extLst>
              <a:ext uri="{FF2B5EF4-FFF2-40B4-BE49-F238E27FC236}">
                <a16:creationId xmlns:a16="http://schemas.microsoft.com/office/drawing/2014/main" xmlns="" id="{BEB1E0B1-0225-B242-BEC0-23EA18C24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0" y="1000905"/>
            <a:ext cx="3180314" cy="2671412"/>
          </a:xfrm>
          <a:prstGeom prst="rect">
            <a:avLst/>
          </a:prstGeom>
        </p:spPr>
      </p:pic>
      <p:cxnSp>
        <p:nvCxnSpPr>
          <p:cNvPr id="10" name="直接箭头连接符 10">
            <a:extLst>
              <a:ext uri="{FF2B5EF4-FFF2-40B4-BE49-F238E27FC236}">
                <a16:creationId xmlns:a16="http://schemas.microsoft.com/office/drawing/2014/main" xmlns="" id="{E8EC0230-10F2-A849-8175-2D37FF95F0A6}"/>
              </a:ext>
            </a:extLst>
          </p:cNvPr>
          <p:cNvCxnSpPr>
            <a:cxnSpLocks/>
          </p:cNvCxnSpPr>
          <p:nvPr/>
        </p:nvCxnSpPr>
        <p:spPr>
          <a:xfrm>
            <a:off x="1403173" y="1469667"/>
            <a:ext cx="461154" cy="3315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1">
            <a:extLst>
              <a:ext uri="{FF2B5EF4-FFF2-40B4-BE49-F238E27FC236}">
                <a16:creationId xmlns:a16="http://schemas.microsoft.com/office/drawing/2014/main" xmlns="" id="{6B7EB0A7-2161-6948-A9F1-091109ACCB3C}"/>
              </a:ext>
            </a:extLst>
          </p:cNvPr>
          <p:cNvCxnSpPr>
            <a:cxnSpLocks/>
          </p:cNvCxnSpPr>
          <p:nvPr/>
        </p:nvCxnSpPr>
        <p:spPr>
          <a:xfrm>
            <a:off x="4845196" y="1611581"/>
            <a:ext cx="432048" cy="379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3">
            <a:extLst>
              <a:ext uri="{FF2B5EF4-FFF2-40B4-BE49-F238E27FC236}">
                <a16:creationId xmlns:a16="http://schemas.microsoft.com/office/drawing/2014/main" xmlns="" id="{88645C5E-C048-BC4C-A557-CFD70A4570A8}"/>
              </a:ext>
            </a:extLst>
          </p:cNvPr>
          <p:cNvCxnSpPr>
            <a:cxnSpLocks/>
          </p:cNvCxnSpPr>
          <p:nvPr/>
        </p:nvCxnSpPr>
        <p:spPr>
          <a:xfrm>
            <a:off x="1403173" y="4705077"/>
            <a:ext cx="405184" cy="5233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5">
            <a:extLst>
              <a:ext uri="{FF2B5EF4-FFF2-40B4-BE49-F238E27FC236}">
                <a16:creationId xmlns:a16="http://schemas.microsoft.com/office/drawing/2014/main" xmlns="" id="{2CC3B097-05D3-A247-8188-0E0E060C768E}"/>
              </a:ext>
            </a:extLst>
          </p:cNvPr>
          <p:cNvCxnSpPr>
            <a:cxnSpLocks/>
          </p:cNvCxnSpPr>
          <p:nvPr/>
        </p:nvCxnSpPr>
        <p:spPr>
          <a:xfrm>
            <a:off x="5054905" y="4337185"/>
            <a:ext cx="288032" cy="4413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7">
            <a:extLst>
              <a:ext uri="{FF2B5EF4-FFF2-40B4-BE49-F238E27FC236}">
                <a16:creationId xmlns:a16="http://schemas.microsoft.com/office/drawing/2014/main" xmlns="" id="{E34E16E7-BDCD-1046-A5EB-6FFB326557E4}"/>
              </a:ext>
            </a:extLst>
          </p:cNvPr>
          <p:cNvCxnSpPr>
            <a:cxnSpLocks/>
          </p:cNvCxnSpPr>
          <p:nvPr/>
        </p:nvCxnSpPr>
        <p:spPr>
          <a:xfrm>
            <a:off x="8563738" y="4285324"/>
            <a:ext cx="0" cy="52334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66A1B474-288C-A542-BC09-79E7AF1A29D5}"/>
              </a:ext>
            </a:extLst>
          </p:cNvPr>
          <p:cNvSpPr/>
          <p:nvPr/>
        </p:nvSpPr>
        <p:spPr>
          <a:xfrm>
            <a:off x="846287" y="954656"/>
            <a:ext cx="1012596" cy="467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T1WI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06FCF61E-D794-C646-8FB8-6EE17DA8386B}"/>
              </a:ext>
            </a:extLst>
          </p:cNvPr>
          <p:cNvSpPr/>
          <p:nvPr/>
        </p:nvSpPr>
        <p:spPr>
          <a:xfrm>
            <a:off x="4250673" y="963687"/>
            <a:ext cx="1469761" cy="467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T2 STIR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16AAA0D0-6646-1041-8151-5AF362FEA0CB}"/>
              </a:ext>
            </a:extLst>
          </p:cNvPr>
          <p:cNvSpPr/>
          <p:nvPr/>
        </p:nvSpPr>
        <p:spPr>
          <a:xfrm>
            <a:off x="7373386" y="1002648"/>
            <a:ext cx="1644867" cy="4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First Pass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46687289-222A-F544-B90F-9DC2B69C3870}"/>
              </a:ext>
            </a:extLst>
          </p:cNvPr>
          <p:cNvSpPr/>
          <p:nvPr/>
        </p:nvSpPr>
        <p:spPr>
          <a:xfrm>
            <a:off x="879300" y="3826114"/>
            <a:ext cx="1644867" cy="4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First Pass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F7C63FCC-C9AA-8E46-9C88-2908F2D7099A}"/>
              </a:ext>
            </a:extLst>
          </p:cNvPr>
          <p:cNvSpPr/>
          <p:nvPr/>
        </p:nvSpPr>
        <p:spPr>
          <a:xfrm>
            <a:off x="4232471" y="3734554"/>
            <a:ext cx="1644867" cy="4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First Pass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8A650F91-8A1B-0644-9D05-557BECEFD7B2}"/>
              </a:ext>
            </a:extLst>
          </p:cNvPr>
          <p:cNvSpPr/>
          <p:nvPr/>
        </p:nvSpPr>
        <p:spPr>
          <a:xfrm>
            <a:off x="6918871" y="3826114"/>
            <a:ext cx="1644867" cy="499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solidFill>
                  <a:schemeClr val="bg1"/>
                </a:solidFill>
              </a:rPr>
              <a:t>LGE</a:t>
            </a:r>
            <a:endParaRPr lang="zh-CN" alt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7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xmlns="" id="{8CD8BDFA-95C1-B444-BA5D-1ED0069F6026}"/>
              </a:ext>
            </a:extLst>
          </p:cNvPr>
          <p:cNvSpPr>
            <a:spLocks noGrp="1"/>
          </p:cNvSpPr>
          <p:nvPr/>
        </p:nvSpPr>
        <p:spPr>
          <a:xfrm>
            <a:off x="1168399" y="1328739"/>
            <a:ext cx="9513937" cy="7826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LGE提示瘤体局部结节样延迟强化</a:t>
            </a:r>
            <a:r>
              <a:rPr lang="en-US" altLang="zh-CN" sz="40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边缘线状延迟强化。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166275A-0667-5E41-8BDF-B30964B0A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2573" t="19530" r="15758" b="19313"/>
          <a:stretch>
            <a:fillRect/>
          </a:stretch>
        </p:blipFill>
        <p:spPr bwMode="auto">
          <a:xfrm>
            <a:off x="1262850" y="2111377"/>
            <a:ext cx="4307970" cy="430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745180B3-7548-0A4C-8B26-581C83CDE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772" t="21875" r="13427" b="27083"/>
          <a:stretch>
            <a:fillRect/>
          </a:stretch>
        </p:blipFill>
        <p:spPr bwMode="auto">
          <a:xfrm>
            <a:off x="5829921" y="2106874"/>
            <a:ext cx="5099229" cy="4307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直接箭头连接符 5">
            <a:extLst>
              <a:ext uri="{FF2B5EF4-FFF2-40B4-BE49-F238E27FC236}">
                <a16:creationId xmlns:a16="http://schemas.microsoft.com/office/drawing/2014/main" xmlns="" id="{F6F6F9B9-8087-0446-B653-DB7D0B887A35}"/>
              </a:ext>
            </a:extLst>
          </p:cNvPr>
          <p:cNvCxnSpPr>
            <a:cxnSpLocks/>
          </p:cNvCxnSpPr>
          <p:nvPr/>
        </p:nvCxnSpPr>
        <p:spPr>
          <a:xfrm>
            <a:off x="1735586" y="3284796"/>
            <a:ext cx="312172" cy="2597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箭头连接符 6">
            <a:extLst>
              <a:ext uri="{FF2B5EF4-FFF2-40B4-BE49-F238E27FC236}">
                <a16:creationId xmlns:a16="http://schemas.microsoft.com/office/drawing/2014/main" xmlns="" id="{0399DC84-959A-5C44-8EA4-83812DA58A0C}"/>
              </a:ext>
            </a:extLst>
          </p:cNvPr>
          <p:cNvCxnSpPr>
            <a:cxnSpLocks/>
          </p:cNvCxnSpPr>
          <p:nvPr/>
        </p:nvCxnSpPr>
        <p:spPr>
          <a:xfrm flipH="1">
            <a:off x="7139701" y="2995434"/>
            <a:ext cx="97020" cy="50649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7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1359243" y="1905687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请您诊断</a:t>
            </a:r>
          </a:p>
        </p:txBody>
      </p:sp>
    </p:spTree>
    <p:extLst>
      <p:ext uri="{BB962C8B-B14F-4D97-AF65-F5344CB8AC3E}">
        <p14:creationId xmlns:p14="http://schemas.microsoft.com/office/powerpoint/2010/main" val="17881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140</Words>
  <Application>Microsoft Office PowerPoint</Application>
  <PresentationFormat>宽屏</PresentationFormat>
  <Paragraphs>20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18" baseType="lpstr">
      <vt:lpstr>黑体</vt:lpstr>
      <vt:lpstr>宋体</vt:lpstr>
      <vt:lpstr>微软雅黑</vt:lpstr>
      <vt:lpstr>Arial</vt:lpstr>
      <vt:lpstr>Calibri</vt:lpstr>
      <vt:lpstr>Calibri Light</vt:lpstr>
      <vt:lpstr>Wingdings</vt:lpstr>
      <vt:lpstr>Office 主题​​</vt:lpstr>
      <vt:lpstr>自定义设计方案</vt:lpstr>
      <vt:lpstr>PowerPoint 演示文稿</vt:lpstr>
      <vt:lpstr>临床资料</vt:lpstr>
      <vt:lpstr>影像资料</vt:lpstr>
      <vt:lpstr>PowerPoint 演示文稿</vt:lpstr>
      <vt:lpstr>心彩超提示：右心房近房室沟占位 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user</cp:lastModifiedBy>
  <cp:revision>164</cp:revision>
  <dcterms:created xsi:type="dcterms:W3CDTF">2019-06-19T02:08:00Z</dcterms:created>
  <dcterms:modified xsi:type="dcterms:W3CDTF">2021-11-21T08:32:24Z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1953953C2B6C406B90BD29E3A6E08ADD</vt:lpwstr>
  </property>
</Properties>
</file>