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8" r:id="rId4"/>
    <p:sldId id="262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62" y="102"/>
      </p:cViewPr>
      <p:guideLst>
        <p:guide orient="horz" pos="2195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899E9-00DD-4642-B00C-92AC7B87582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812F4-85E3-458F-8465-8D7F4E98B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08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63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84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31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18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81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448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399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12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469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320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59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2021-11-21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1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80" y="646377"/>
            <a:ext cx="9799320" cy="255373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altLang="zh-CN" dirty="0" smtClean="0"/>
              <a:t>2021</a:t>
            </a:r>
            <a:r>
              <a:rPr lang="zh-CN" altLang="en-US" dirty="0" smtClean="0"/>
              <a:t>心血管磁共振分会年会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/>
              <a:t>疑难</a:t>
            </a:r>
            <a:r>
              <a:rPr lang="zh-CN" altLang="en-US" dirty="0" smtClean="0"/>
              <a:t>病例挑战</a:t>
            </a:r>
            <a:endParaRPr lang="zh-CN" altLang="zh-CN" dirty="0"/>
          </a:p>
        </p:txBody>
      </p:sp>
      <p:sp>
        <p:nvSpPr>
          <p:cNvPr id="7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070091" y="3534808"/>
            <a:ext cx="9799320" cy="749935"/>
          </a:xfrm>
        </p:spPr>
        <p:txBody>
          <a:bodyPr>
            <a:noAutofit/>
          </a:bodyPr>
          <a:lstStyle/>
          <a:p>
            <a:r>
              <a:rPr lang="zh-CN" altLang="en-US" sz="4400" dirty="0" smtClean="0">
                <a:solidFill>
                  <a:srgbClr val="FF0000"/>
                </a:solidFill>
              </a:rPr>
              <a:t>病例二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11860" y="898076"/>
            <a:ext cx="10565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患者，女，</a:t>
            </a:r>
            <a:r>
              <a:rPr lang="en-US" altLang="zh-CN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46</a:t>
            </a:r>
            <a:r>
              <a:rPr lang="zh-CN" altLang="en-US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岁。</a:t>
            </a:r>
            <a:endParaRPr lang="en-US" altLang="zh-CN" sz="2000" dirty="0"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黑矇</a:t>
            </a:r>
            <a:r>
              <a:rPr lang="en-US" altLang="zh-CN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1</a:t>
            </a:r>
            <a:r>
              <a:rPr lang="zh-CN" altLang="en-US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年，加重伴</a:t>
            </a:r>
            <a:r>
              <a:rPr lang="en-US" altLang="zh-CN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13</a:t>
            </a:r>
            <a:r>
              <a:rPr lang="zh-CN" altLang="en-US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小时内晕厥</a:t>
            </a:r>
            <a:r>
              <a:rPr lang="en-US" altLang="zh-CN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1</a:t>
            </a:r>
            <a:r>
              <a:rPr lang="zh-CN" altLang="en-US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次。</a:t>
            </a:r>
            <a:endParaRPr lang="en-US" altLang="zh-CN" sz="2000" dirty="0"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ECG</a:t>
            </a:r>
            <a:r>
              <a:rPr lang="zh-CN" altLang="en-US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：多形性室性心动过速，频发室早，完全性右束支传导阻滞</a:t>
            </a:r>
            <a:endParaRPr lang="en-US" altLang="zh-CN" sz="2000" dirty="0"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心肺功能五项：</a:t>
            </a:r>
            <a:r>
              <a:rPr lang="en-US" altLang="zh-CN" sz="2000" dirty="0" err="1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cTnI</a:t>
            </a:r>
            <a:r>
              <a:rPr lang="zh-CN" altLang="en-US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：</a:t>
            </a:r>
            <a:r>
              <a:rPr lang="en-US" altLang="zh-CN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1.094 ng/mL</a:t>
            </a:r>
            <a:r>
              <a:rPr lang="zh-CN" altLang="en-US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，</a:t>
            </a:r>
            <a:r>
              <a:rPr lang="en-US" altLang="zh-CN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NT-</a:t>
            </a:r>
            <a:r>
              <a:rPr lang="en-US" altLang="zh-CN" sz="2000" dirty="0" err="1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proBNP</a:t>
            </a:r>
            <a:r>
              <a:rPr lang="zh-CN" altLang="en-US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：</a:t>
            </a:r>
            <a:r>
              <a:rPr lang="en-US" altLang="zh-CN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1022.90 </a:t>
            </a:r>
            <a:r>
              <a:rPr lang="en-US" altLang="zh-CN" sz="2000" dirty="0" err="1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pg</a:t>
            </a:r>
            <a:r>
              <a:rPr lang="en-US" altLang="zh-CN" sz="2000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/ml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730346" y="3830981"/>
            <a:ext cx="1466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u="sng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 Black Blood</a:t>
            </a:r>
            <a:endParaRPr lang="zh-CN" altLang="en-US" sz="1600" b="1" u="sng" dirty="0"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"/>
          <a:stretch/>
        </p:blipFill>
        <p:spPr>
          <a:xfrm>
            <a:off x="3894169" y="2221515"/>
            <a:ext cx="6971657" cy="43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44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ines_3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015" y="1520960"/>
            <a:ext cx="1908039" cy="1908039"/>
          </a:xfrm>
          <a:prstGeom prst="rect">
            <a:avLst/>
          </a:prstGeom>
        </p:spPr>
      </p:pic>
      <p:pic>
        <p:nvPicPr>
          <p:cNvPr id="6" name="cines_4.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797"/>
          <a:stretch/>
        </p:blipFill>
        <p:spPr>
          <a:xfrm>
            <a:off x="172014" y="3428999"/>
            <a:ext cx="1908040" cy="1942952"/>
          </a:xfrm>
          <a:prstGeom prst="rect">
            <a:avLst/>
          </a:prstGeom>
        </p:spPr>
      </p:pic>
      <p:pic>
        <p:nvPicPr>
          <p:cNvPr id="8" name="cines_1.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80054" y="1520961"/>
            <a:ext cx="7724346" cy="386217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391142" y="1136312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u="sng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cines</a:t>
            </a:r>
            <a:endParaRPr lang="zh-CN" altLang="en-US" sz="1600" b="1" u="sng" dirty="0"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E751D43E-E04E-403C-94D6-D18145E273B4}"/>
              </a:ext>
            </a:extLst>
          </p:cNvPr>
          <p:cNvSpPr txBox="1"/>
          <p:nvPr/>
        </p:nvSpPr>
        <p:spPr>
          <a:xfrm>
            <a:off x="9892858" y="2942171"/>
            <a:ext cx="221887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1600" b="1" u="sng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左心功能结果</a:t>
            </a:r>
            <a:endParaRPr lang="en-US" altLang="zh-CN" sz="1600" b="1" u="sng" dirty="0"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ea typeface="思源宋体 CN Light" panose="02020300000000000000" pitchFamily="18" charset="-122"/>
              </a:rPr>
              <a:t>EF</a:t>
            </a:r>
            <a:r>
              <a:rPr lang="zh-CN" altLang="en-US" sz="1600" dirty="0">
                <a:ea typeface="思源宋体 CN Light" panose="02020300000000000000" pitchFamily="18" charset="-122"/>
              </a:rPr>
              <a:t>：</a:t>
            </a:r>
            <a:r>
              <a:rPr lang="en-US" altLang="zh-CN" sz="1600" dirty="0">
                <a:ea typeface="思源宋体 CN Light" panose="02020300000000000000" pitchFamily="18" charset="-122"/>
              </a:rPr>
              <a:t>45%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ea typeface="思源宋体 CN Light" panose="02020300000000000000" pitchFamily="18" charset="-122"/>
              </a:rPr>
              <a:t>CO</a:t>
            </a:r>
            <a:r>
              <a:rPr lang="zh-CN" altLang="en-US" sz="1600" dirty="0">
                <a:ea typeface="思源宋体 CN Light" panose="02020300000000000000" pitchFamily="18" charset="-122"/>
              </a:rPr>
              <a:t>：</a:t>
            </a:r>
            <a:r>
              <a:rPr lang="en-US" altLang="zh-CN" sz="1600" dirty="0">
                <a:ea typeface="思源宋体 CN Light" panose="02020300000000000000" pitchFamily="18" charset="-122"/>
              </a:rPr>
              <a:t>3.4L/min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ea typeface="思源宋体 CN Light" panose="02020300000000000000" pitchFamily="18" charset="-122"/>
              </a:rPr>
              <a:t>EDV</a:t>
            </a:r>
            <a:r>
              <a:rPr lang="zh-CN" altLang="en-US" sz="1600" dirty="0">
                <a:ea typeface="思源宋体 CN Light" panose="02020300000000000000" pitchFamily="18" charset="-122"/>
              </a:rPr>
              <a:t>：</a:t>
            </a:r>
            <a:r>
              <a:rPr lang="en-US" altLang="zh-CN" sz="1600" dirty="0">
                <a:ea typeface="思源宋体 CN Light" panose="02020300000000000000" pitchFamily="18" charset="-122"/>
              </a:rPr>
              <a:t>127.2ml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ea typeface="思源宋体 CN Light" panose="02020300000000000000" pitchFamily="18" charset="-122"/>
              </a:rPr>
              <a:t>ESV</a:t>
            </a:r>
            <a:r>
              <a:rPr lang="zh-CN" altLang="en-US" sz="1600" dirty="0">
                <a:ea typeface="思源宋体 CN Light" panose="02020300000000000000" pitchFamily="18" charset="-122"/>
              </a:rPr>
              <a:t>：</a:t>
            </a:r>
            <a:r>
              <a:rPr lang="en-US" altLang="zh-CN" sz="1600" dirty="0">
                <a:ea typeface="思源宋体 CN Light" panose="02020300000000000000" pitchFamily="18" charset="-122"/>
              </a:rPr>
              <a:t>69.8ml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ea typeface="思源宋体 CN Light" panose="02020300000000000000" pitchFamily="18" charset="-122"/>
              </a:rPr>
              <a:t>MASS</a:t>
            </a:r>
            <a:r>
              <a:rPr lang="zh-CN" altLang="en-US" sz="1600" dirty="0">
                <a:ea typeface="思源宋体 CN Light" panose="02020300000000000000" pitchFamily="18" charset="-122"/>
              </a:rPr>
              <a:t>：</a:t>
            </a:r>
            <a:r>
              <a:rPr lang="en-US" altLang="zh-CN" sz="1600" dirty="0">
                <a:ea typeface="思源宋体 CN Light" panose="02020300000000000000" pitchFamily="18" charset="-122"/>
              </a:rPr>
              <a:t>115.1gr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E4F9A8D1-63C8-4227-80AF-17A5A016E559}"/>
              </a:ext>
            </a:extLst>
          </p:cNvPr>
          <p:cNvSpPr txBox="1"/>
          <p:nvPr/>
        </p:nvSpPr>
        <p:spPr>
          <a:xfrm>
            <a:off x="9892858" y="1576727"/>
            <a:ext cx="221887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1600" b="1" u="sng" dirty="0">
                <a:ea typeface="思源宋体 CN Light" panose="02020300000000000000" pitchFamily="18" charset="-122"/>
              </a:rPr>
              <a:t>室壁厚度：</a:t>
            </a:r>
            <a:endParaRPr lang="en-US" altLang="zh-CN" sz="1600" b="1" u="sng" dirty="0">
              <a:ea typeface="思源宋体 CN Light" panose="02020300000000000000" pitchFamily="18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ea typeface="思源宋体 CN Light" panose="02020300000000000000" pitchFamily="18" charset="-122"/>
              </a:rPr>
              <a:t>室间隔： </a:t>
            </a:r>
            <a:r>
              <a:rPr lang="en-US" altLang="zh-CN" sz="1600" dirty="0">
                <a:ea typeface="思源宋体 CN Light" panose="02020300000000000000" pitchFamily="18" charset="-122"/>
              </a:rPr>
              <a:t>16-20mm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ea typeface="思源宋体 CN Light" panose="02020300000000000000" pitchFamily="18" charset="-122"/>
              </a:rPr>
              <a:t>左室侧壁：</a:t>
            </a:r>
            <a:r>
              <a:rPr lang="en-US" altLang="zh-CN" sz="1600" dirty="0">
                <a:ea typeface="思源宋体 CN Light" panose="02020300000000000000" pitchFamily="18" charset="-122"/>
              </a:rPr>
              <a:t>7-9mm</a:t>
            </a:r>
            <a:endParaRPr lang="zh-CN" altLang="en-US" sz="1600" dirty="0"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28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99" y="1003727"/>
            <a:ext cx="8045898" cy="525497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26156" y="3225913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u="sng" dirty="0">
                <a:solidFill>
                  <a:schemeClr val="bg1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 T1WI</a:t>
            </a:r>
            <a:endParaRPr lang="zh-CN" altLang="en-US" sz="1600" b="1" u="sng" dirty="0">
              <a:solidFill>
                <a:schemeClr val="bg1"/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26157" y="5854273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u="sng" dirty="0">
                <a:solidFill>
                  <a:schemeClr val="bg1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 T2WI</a:t>
            </a:r>
            <a:endParaRPr lang="zh-CN" altLang="en-US" sz="1600" b="1" u="sng" dirty="0">
              <a:solidFill>
                <a:schemeClr val="bg1"/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62433" y="3225913"/>
            <a:ext cx="1467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u="sng" dirty="0">
                <a:solidFill>
                  <a:schemeClr val="bg1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 T1 SPAIR FS</a:t>
            </a:r>
            <a:endParaRPr lang="zh-CN" altLang="en-US" sz="1600" b="1" u="sng" dirty="0">
              <a:solidFill>
                <a:schemeClr val="bg1"/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94918" y="5854273"/>
            <a:ext cx="1467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u="sng" dirty="0">
                <a:solidFill>
                  <a:schemeClr val="bg1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 T2 SPAIR FS</a:t>
            </a:r>
            <a:endParaRPr lang="zh-CN" altLang="en-US" sz="1600" b="1" u="sng" dirty="0">
              <a:solidFill>
                <a:schemeClr val="bg1"/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13481" y="3234323"/>
            <a:ext cx="1046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u="sng" dirty="0">
                <a:solidFill>
                  <a:schemeClr val="bg1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 T2 STIR</a:t>
            </a:r>
            <a:endParaRPr lang="zh-CN" altLang="en-US" sz="1600" b="1" u="sng" dirty="0">
              <a:solidFill>
                <a:schemeClr val="bg1"/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145748" y="5854273"/>
            <a:ext cx="1389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u="sng" dirty="0">
                <a:solidFill>
                  <a:schemeClr val="bg1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 DIXON FAT</a:t>
            </a:r>
            <a:endParaRPr lang="zh-CN" altLang="en-US" sz="1600" b="1" u="sng" dirty="0">
              <a:solidFill>
                <a:schemeClr val="bg1"/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5921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600788" y="1368448"/>
            <a:ext cx="5278421" cy="17237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788" y="3092182"/>
            <a:ext cx="5278421" cy="344746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023472" y="969129"/>
            <a:ext cx="670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u="sng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 LGE</a:t>
            </a:r>
            <a:endParaRPr lang="zh-CN" altLang="en-US" sz="1600" b="1" u="sng" dirty="0"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847D9C9-0A59-4D0B-BB18-D43671FEC464}"/>
              </a:ext>
            </a:extLst>
          </p:cNvPr>
          <p:cNvSpPr txBox="1"/>
          <p:nvPr/>
        </p:nvSpPr>
        <p:spPr>
          <a:xfrm>
            <a:off x="2704819" y="969129"/>
            <a:ext cx="1170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u="sng" dirty="0"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Perfusion</a:t>
            </a:r>
            <a:endParaRPr lang="zh-CN" altLang="en-US" sz="1600" b="1" u="sng" dirty="0"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6" y="1375417"/>
            <a:ext cx="5181599" cy="51815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72" y="3966216"/>
            <a:ext cx="2597426" cy="259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45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xmlns="" id="{C1602A43-CD37-4C74-AAB4-C75D17DB22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诊断？</a:t>
            </a:r>
          </a:p>
        </p:txBody>
      </p:sp>
    </p:spTree>
    <p:extLst>
      <p:ext uri="{BB962C8B-B14F-4D97-AF65-F5344CB8AC3E}">
        <p14:creationId xmlns:p14="http://schemas.microsoft.com/office/powerpoint/2010/main" val="36756113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91</Words>
  <Application>Microsoft Office PowerPoint</Application>
  <PresentationFormat>宽屏</PresentationFormat>
  <Paragraphs>26</Paragraphs>
  <Slides>6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15" baseType="lpstr">
      <vt:lpstr>思源宋体 CN Light</vt:lpstr>
      <vt:lpstr>宋体</vt:lpstr>
      <vt:lpstr>微软雅黑</vt:lpstr>
      <vt:lpstr>Arial</vt:lpstr>
      <vt:lpstr>Calibri</vt:lpstr>
      <vt:lpstr>Calibri Light</vt:lpstr>
      <vt:lpstr>Wingdings</vt:lpstr>
      <vt:lpstr>Office 主题​​</vt:lpstr>
      <vt:lpstr>自定义设计方案</vt:lpstr>
      <vt:lpstr>2021心血管磁共振分会年会 疑难病例挑战</vt:lpstr>
      <vt:lpstr>PowerPoint 演示文稿</vt:lpstr>
      <vt:lpstr>PowerPoint 演示文稿</vt:lpstr>
      <vt:lpstr>PowerPoint 演示文稿</vt:lpstr>
      <vt:lpstr>PowerPoint 演示文稿</vt:lpstr>
      <vt:lpstr>诊断？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user</cp:lastModifiedBy>
  <cp:revision>157</cp:revision>
  <dcterms:created xsi:type="dcterms:W3CDTF">2019-06-19T02:08:00Z</dcterms:created>
  <dcterms:modified xsi:type="dcterms:W3CDTF">2021-11-21T08:34:22Z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1953953C2B6C406B90BD29E3A6E08ADD</vt:lpwstr>
  </property>
</Properties>
</file>