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2"/>
  </p:notesMasterIdLst>
  <p:sldIdLst>
    <p:sldId id="256" r:id="rId3"/>
    <p:sldId id="259" r:id="rId4"/>
    <p:sldId id="260" r:id="rId5"/>
    <p:sldId id="261" r:id="rId6"/>
    <p:sldId id="262" r:id="rId7"/>
    <p:sldId id="263" r:id="rId8"/>
    <p:sldId id="267" r:id="rId9"/>
    <p:sldId id="264" r:id="rId10"/>
    <p:sldId id="265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5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3" autoAdjust="0"/>
    <p:restoredTop sz="95884"/>
  </p:normalViewPr>
  <p:slideViewPr>
    <p:cSldViewPr snapToGrid="0">
      <p:cViewPr varScale="1">
        <p:scale>
          <a:sx n="116" d="100"/>
          <a:sy n="116" d="100"/>
        </p:scale>
        <p:origin x="462" y="102"/>
      </p:cViewPr>
      <p:guideLst>
        <p:guide orient="horz" pos="2195"/>
        <p:guide pos="384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899E9-00DD-4642-B00C-92AC7B87582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812F4-85E3-458F-8465-8D7F4E98B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088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63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284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7315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418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881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4487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43997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124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469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320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590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2021-11-21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1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0.png"/><Relationship Id="rId5" Type="http://schemas.microsoft.com/office/2007/relationships/media" Target="../media/media3.mp4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video" Target="../media/media2.mp4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tiff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80" y="646377"/>
            <a:ext cx="9799320" cy="2553731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altLang="zh-CN" dirty="0" smtClean="0"/>
              <a:t>2021</a:t>
            </a:r>
            <a:r>
              <a:rPr lang="zh-CN" altLang="en-US" dirty="0" smtClean="0"/>
              <a:t>心血管磁共振分会年会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dirty="0"/>
              <a:t>疑难</a:t>
            </a:r>
            <a:r>
              <a:rPr lang="zh-CN" altLang="en-US" dirty="0" smtClean="0"/>
              <a:t>病例挑战</a:t>
            </a:r>
            <a:endParaRPr lang="zh-CN" altLang="zh-CN" dirty="0"/>
          </a:p>
        </p:txBody>
      </p:sp>
      <p:sp>
        <p:nvSpPr>
          <p:cNvPr id="7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070091" y="3534808"/>
            <a:ext cx="9799320" cy="749935"/>
          </a:xfrm>
        </p:spPr>
        <p:txBody>
          <a:bodyPr>
            <a:noAutofit/>
          </a:bodyPr>
          <a:lstStyle/>
          <a:p>
            <a:r>
              <a:rPr lang="zh-CN" altLang="en-US" sz="4400" smtClean="0">
                <a:solidFill>
                  <a:srgbClr val="FF0000"/>
                </a:solidFill>
              </a:rPr>
              <a:t>病例</a:t>
            </a:r>
            <a:r>
              <a:rPr lang="zh-CN" altLang="en-US" sz="4400">
                <a:solidFill>
                  <a:srgbClr val="FF0000"/>
                </a:solidFill>
              </a:rPr>
              <a:t>六</a:t>
            </a:r>
            <a:endParaRPr lang="zh-CN" altLang="en-US" sz="4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92F60D8F-B4CE-D849-AC66-8AC51108C99E}"/>
              </a:ext>
            </a:extLst>
          </p:cNvPr>
          <p:cNvSpPr txBox="1"/>
          <p:nvPr/>
        </p:nvSpPr>
        <p:spPr>
          <a:xfrm>
            <a:off x="1172736" y="1184034"/>
            <a:ext cx="1008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b="1" dirty="0"/>
              <a:t>病史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7D702D0D-9759-084A-ABA5-7881FD2EAFEB}"/>
              </a:ext>
            </a:extLst>
          </p:cNvPr>
          <p:cNvSpPr txBox="1"/>
          <p:nvPr/>
        </p:nvSpPr>
        <p:spPr>
          <a:xfrm>
            <a:off x="1172736" y="1998073"/>
            <a:ext cx="1726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/>
              <a:t>患者男，</a:t>
            </a:r>
            <a:r>
              <a:rPr kumimoji="1" lang="en-US" altLang="zh-CN" sz="2000" dirty="0"/>
              <a:t>54</a:t>
            </a:r>
            <a:r>
              <a:rPr kumimoji="1" lang="zh-CN" altLang="en-US" sz="2000" dirty="0"/>
              <a:t>岁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4774C912-B23F-B944-BB02-0FF6F5EB7ECC}"/>
              </a:ext>
            </a:extLst>
          </p:cNvPr>
          <p:cNvSpPr txBox="1"/>
          <p:nvPr/>
        </p:nvSpPr>
        <p:spPr>
          <a:xfrm>
            <a:off x="1172736" y="2673612"/>
            <a:ext cx="3579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/>
              <a:t>主诉：</a:t>
            </a:r>
            <a:r>
              <a:rPr lang="zh-CN" altLang="zh-CN" sz="2000" dirty="0"/>
              <a:t>心累气紧</a:t>
            </a:r>
            <a:r>
              <a:rPr lang="en-US" altLang="zh-CN" sz="2000" dirty="0"/>
              <a:t>1</a:t>
            </a:r>
            <a:r>
              <a:rPr lang="zh-CN" altLang="zh-CN" sz="2000" dirty="0"/>
              <a:t>月，加重</a:t>
            </a:r>
            <a:r>
              <a:rPr lang="en-US" altLang="zh-CN" sz="2000" dirty="0"/>
              <a:t>1</a:t>
            </a:r>
            <a:r>
              <a:rPr lang="zh-CN" altLang="zh-CN" sz="2000" dirty="0"/>
              <a:t>天 </a:t>
            </a:r>
            <a:endParaRPr kumimoji="1" lang="zh-CN" altLang="en-US" sz="20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1C9B3FEE-129F-F04D-AE2B-FD15318CF570}"/>
              </a:ext>
            </a:extLst>
          </p:cNvPr>
          <p:cNvSpPr txBox="1"/>
          <p:nvPr/>
        </p:nvSpPr>
        <p:spPr>
          <a:xfrm>
            <a:off x="1172736" y="3272208"/>
            <a:ext cx="98465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现病史：患者</a:t>
            </a:r>
            <a:r>
              <a:rPr lang="zh-CN" altLang="zh-CN" sz="2000" dirty="0"/>
              <a:t>1</a:t>
            </a:r>
            <a:r>
              <a:rPr lang="zh-CN" altLang="en-US" sz="2000" dirty="0"/>
              <a:t>月</a:t>
            </a:r>
            <a:r>
              <a:rPr lang="zh-CN" altLang="zh-CN" sz="2000" dirty="0"/>
              <a:t>前于夜间安静休息时出现心慌气促，不伴胸前区压榨性疼痛及大汗，休息后可缓解，劳累后症状加重</a:t>
            </a:r>
            <a:r>
              <a:rPr lang="zh-CN" altLang="en-US" sz="2000" dirty="0"/>
              <a:t>。遂至当地医院，行心脏超声提示：二尖瓣占位，未予特殊处理。</a:t>
            </a:r>
            <a:r>
              <a:rPr lang="en-US" altLang="zh-CN" sz="2000" dirty="0"/>
              <a:t>1</a:t>
            </a:r>
            <a:r>
              <a:rPr lang="zh-CN" altLang="en-US" sz="2000" dirty="0"/>
              <a:t>天前上述症状再次出现，自感较前剧烈。</a:t>
            </a:r>
            <a:endParaRPr kumimoji="1" lang="zh-CN" altLang="en-US" sz="20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B392B145-2971-354B-BA36-694C3944FA2B}"/>
              </a:ext>
            </a:extLst>
          </p:cNvPr>
          <p:cNvSpPr txBox="1"/>
          <p:nvPr/>
        </p:nvSpPr>
        <p:spPr>
          <a:xfrm>
            <a:off x="1172736" y="442480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/>
              <a:t>既往体健。</a:t>
            </a:r>
            <a:endParaRPr kumimoji="1" lang="zh-CN" altLang="en-US" sz="20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63F00C12-71BC-DC4F-9680-F2729D169805}"/>
              </a:ext>
            </a:extLst>
          </p:cNvPr>
          <p:cNvSpPr txBox="1"/>
          <p:nvPr/>
        </p:nvSpPr>
        <p:spPr>
          <a:xfrm>
            <a:off x="1172736" y="5023398"/>
            <a:ext cx="66543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2000" dirty="0"/>
              <a:t>查体：心律不齐，二尖瓣听诊区闻及收缩期隆隆样杂音。 </a:t>
            </a:r>
            <a:endParaRPr kumimoji="1" lang="zh-CN" altLang="en-US" sz="20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FBED46A5-DC5C-764E-8696-EAFFF930736D}"/>
              </a:ext>
            </a:extLst>
          </p:cNvPr>
          <p:cNvSpPr txBox="1"/>
          <p:nvPr/>
        </p:nvSpPr>
        <p:spPr>
          <a:xfrm>
            <a:off x="1172736" y="1184034"/>
            <a:ext cx="22445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b="1" dirty="0"/>
              <a:t>实验室检查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5AB96FF-60D1-2B44-B0CA-F06D1D433BB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17261" y="2398183"/>
            <a:ext cx="5370967" cy="281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E6E4BDD-1224-7A48-A8B3-0FFB35C1085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10516" y="4183590"/>
            <a:ext cx="5370967" cy="2491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5C3E9C41-96B2-8F44-8770-64200BF72EE3}"/>
              </a:ext>
            </a:extLst>
          </p:cNvPr>
          <p:cNvSpPr txBox="1"/>
          <p:nvPr/>
        </p:nvSpPr>
        <p:spPr>
          <a:xfrm>
            <a:off x="1172736" y="1902051"/>
            <a:ext cx="5570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/>
              <a:t>血常规、生化、甲功、心肌标志物等未见异常。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2EC3287E-5E14-2B48-B50D-4913028B5B23}"/>
              </a:ext>
            </a:extLst>
          </p:cNvPr>
          <p:cNvSpPr txBox="1"/>
          <p:nvPr/>
        </p:nvSpPr>
        <p:spPr>
          <a:xfrm>
            <a:off x="8701238" y="3710160"/>
            <a:ext cx="2672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NSE</a:t>
            </a:r>
            <a:r>
              <a:rPr kumimoji="1" lang="zh-CN" altLang="en-US" dirty="0"/>
              <a:t> 烯醇化酶</a:t>
            </a:r>
            <a:r>
              <a:rPr kumimoji="1" lang="en-US" altLang="zh-CN" dirty="0"/>
              <a:t>36.10</a:t>
            </a:r>
            <a:r>
              <a:rPr kumimoji="1" lang="zh-CN" altLang="en-US" dirty="0"/>
              <a:t> </a:t>
            </a:r>
            <a:r>
              <a:rPr kumimoji="1" lang="en-US" altLang="zh-CN" dirty="0"/>
              <a:t>ng/ml</a:t>
            </a:r>
            <a:endParaRPr kumimoji="1"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6057375A-EB3F-264E-B9B7-80211B260305}"/>
              </a:ext>
            </a:extLst>
          </p:cNvPr>
          <p:cNvSpPr txBox="1"/>
          <p:nvPr/>
        </p:nvSpPr>
        <p:spPr>
          <a:xfrm>
            <a:off x="8701238" y="6017008"/>
            <a:ext cx="2499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FIB </a:t>
            </a:r>
            <a:r>
              <a:rPr kumimoji="1" lang="zh-CN" altLang="en-US" dirty="0"/>
              <a:t>纤维蛋白原 </a:t>
            </a:r>
            <a:r>
              <a:rPr kumimoji="1" lang="en-US" altLang="zh-CN" dirty="0"/>
              <a:t>4.85</a:t>
            </a:r>
            <a:r>
              <a:rPr kumimoji="1" lang="zh-CN" altLang="en-US" dirty="0"/>
              <a:t> </a:t>
            </a:r>
            <a:r>
              <a:rPr kumimoji="1" lang="en-US" altLang="zh-CN" dirty="0"/>
              <a:t>g/L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08350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9595527-6D09-A14E-992C-EEAF0470E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055" y="3890205"/>
            <a:ext cx="7054244" cy="222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E36E80D-A055-094F-882B-5466E042F9FD}"/>
              </a:ext>
            </a:extLst>
          </p:cNvPr>
          <p:cNvSpPr txBox="1"/>
          <p:nvPr/>
        </p:nvSpPr>
        <p:spPr>
          <a:xfrm>
            <a:off x="297348" y="1020919"/>
            <a:ext cx="1832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b="1" dirty="0"/>
              <a:t>心脏超声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497678D-AF9B-E14C-B413-A547D80C0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055" y="904724"/>
            <a:ext cx="7218496" cy="1401939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BC574E99-A64F-0C49-870D-1F47135D6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331" y="2405765"/>
            <a:ext cx="5272719" cy="140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5182" y="5670547"/>
            <a:ext cx="3313155" cy="100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26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F0892290-38C3-1F47-ABA8-440DC64D3806}"/>
              </a:ext>
            </a:extLst>
          </p:cNvPr>
          <p:cNvSpPr txBox="1"/>
          <p:nvPr/>
        </p:nvSpPr>
        <p:spPr>
          <a:xfrm>
            <a:off x="297348" y="1020919"/>
            <a:ext cx="14321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b="1" dirty="0"/>
              <a:t>胸部</a:t>
            </a:r>
            <a:r>
              <a:rPr kumimoji="1" lang="en-US" altLang="zh-CN" sz="3200" b="1" dirty="0"/>
              <a:t>CT</a:t>
            </a:r>
            <a:endParaRPr kumimoji="1" lang="zh-CN" altLang="en-US" sz="3200" b="1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71E93C42-A810-2046-9B36-B67EA20C72C5}"/>
              </a:ext>
            </a:extLst>
          </p:cNvPr>
          <p:cNvSpPr txBox="1"/>
          <p:nvPr/>
        </p:nvSpPr>
        <p:spPr>
          <a:xfrm>
            <a:off x="8379584" y="1020918"/>
            <a:ext cx="2725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b="1" dirty="0"/>
              <a:t>头部、腹部</a:t>
            </a:r>
            <a:r>
              <a:rPr kumimoji="1" lang="en-US" altLang="zh-CN" sz="3200" b="1" dirty="0"/>
              <a:t>CT</a:t>
            </a:r>
            <a:endParaRPr kumimoji="1" lang="zh-CN" altLang="en-US" sz="3200" b="1" dirty="0"/>
          </a:p>
        </p:txBody>
      </p:sp>
      <p:sp>
        <p:nvSpPr>
          <p:cNvPr id="7" name="乘 6">
            <a:extLst>
              <a:ext uri="{FF2B5EF4-FFF2-40B4-BE49-F238E27FC236}">
                <a16:creationId xmlns:a16="http://schemas.microsoft.com/office/drawing/2014/main" xmlns="" id="{2D1F942C-1694-A94A-9067-0DB423EB0590}"/>
              </a:ext>
            </a:extLst>
          </p:cNvPr>
          <p:cNvSpPr/>
          <p:nvPr/>
        </p:nvSpPr>
        <p:spPr>
          <a:xfrm>
            <a:off x="1603534" y="1020918"/>
            <a:ext cx="591014" cy="58477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01729940-2A7B-6F40-9E56-D4A2A4DCE42E}"/>
              </a:ext>
            </a:extLst>
          </p:cNvPr>
          <p:cNvGrpSpPr/>
          <p:nvPr/>
        </p:nvGrpSpPr>
        <p:grpSpPr>
          <a:xfrm rot="2737742">
            <a:off x="11053506" y="857343"/>
            <a:ext cx="413941" cy="773631"/>
            <a:chOff x="5374888" y="3044648"/>
            <a:chExt cx="638253" cy="969791"/>
          </a:xfrm>
        </p:grpSpPr>
        <p:sp>
          <p:nvSpPr>
            <p:cNvPr id="12" name="减 11">
              <a:extLst>
                <a:ext uri="{FF2B5EF4-FFF2-40B4-BE49-F238E27FC236}">
                  <a16:creationId xmlns:a16="http://schemas.microsoft.com/office/drawing/2014/main" xmlns="" id="{90C978C1-F8FE-3642-B2AB-4F8AA2A4FC41}"/>
                </a:ext>
              </a:extLst>
            </p:cNvPr>
            <p:cNvSpPr/>
            <p:nvPr/>
          </p:nvSpPr>
          <p:spPr>
            <a:xfrm>
              <a:off x="5374888" y="3557239"/>
              <a:ext cx="535258" cy="457200"/>
            </a:xfrm>
            <a:prstGeom prst="mathMinus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减 12">
              <a:extLst>
                <a:ext uri="{FF2B5EF4-FFF2-40B4-BE49-F238E27FC236}">
                  <a16:creationId xmlns:a16="http://schemas.microsoft.com/office/drawing/2014/main" xmlns="" id="{4493C088-49D7-B246-93F5-D7B860AEED65}"/>
                </a:ext>
              </a:extLst>
            </p:cNvPr>
            <p:cNvSpPr/>
            <p:nvPr/>
          </p:nvSpPr>
          <p:spPr>
            <a:xfrm rot="16200000">
              <a:off x="5334480" y="3268832"/>
              <a:ext cx="902846" cy="454477"/>
            </a:xfrm>
            <a:prstGeom prst="mathMinus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highlight>
                  <a:srgbClr val="00FF00"/>
                </a:highlight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04F6632-562F-BD49-A40D-86760E1FE2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314" y="1836418"/>
            <a:ext cx="2725811" cy="215735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3A365856-4D9E-944F-86AF-BA918B65E7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2419" y="1836418"/>
            <a:ext cx="2663581" cy="215735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DC0D1824-8F8F-C44B-9C42-E01BB3A20F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5294" y="1836417"/>
            <a:ext cx="2725811" cy="215735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4FE414E6-6F59-C848-BE7F-7D28238C9C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4955" y="1826014"/>
            <a:ext cx="2596843" cy="215735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35C33A62-F2CD-CD4A-B511-8166AD2B96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314" y="4084510"/>
            <a:ext cx="2725811" cy="214072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B3814709-8B1B-014C-B1E3-6D81990F87E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2420" y="4084510"/>
            <a:ext cx="2663580" cy="214072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8264120C-C387-E24D-BC57-8F64258964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5294" y="4084510"/>
            <a:ext cx="2725811" cy="214259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395416AC-D234-1B47-B145-359522B274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4955" y="4084510"/>
            <a:ext cx="2618144" cy="2140725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xmlns="" id="{C1BCE44E-8C30-4748-AA3B-4DE5951721A3}"/>
              </a:ext>
            </a:extLst>
          </p:cNvPr>
          <p:cNvSpPr txBox="1"/>
          <p:nvPr/>
        </p:nvSpPr>
        <p:spPr>
          <a:xfrm>
            <a:off x="3373124" y="1836417"/>
            <a:ext cx="1577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FFFF00"/>
                </a:solidFill>
                <a:highlight>
                  <a:srgbClr val="000000"/>
                </a:highlight>
              </a:rPr>
              <a:t>CT</a:t>
            </a:r>
            <a:r>
              <a:rPr kumimoji="1" lang="zh-CN" altLang="en-US" b="1" dirty="0">
                <a:solidFill>
                  <a:srgbClr val="FFFF00"/>
                </a:solidFill>
                <a:highlight>
                  <a:srgbClr val="000000"/>
                </a:highlight>
              </a:rPr>
              <a:t>值</a:t>
            </a:r>
            <a:r>
              <a:rPr kumimoji="1" lang="en-US" altLang="zh-CN" b="1" dirty="0">
                <a:solidFill>
                  <a:srgbClr val="FFFF00"/>
                </a:solidFill>
                <a:highlight>
                  <a:srgbClr val="000000"/>
                </a:highlight>
              </a:rPr>
              <a:t>=27-30Hu</a:t>
            </a:r>
            <a:endParaRPr kumimoji="1" lang="zh-CN" altLang="en-US" b="1" dirty="0">
              <a:solidFill>
                <a:srgbClr val="FFFF00"/>
              </a:solidFill>
              <a:highlight>
                <a:srgbClr val="000000"/>
              </a:highlight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xmlns="" id="{AFDCBBA0-285E-3F47-8E1C-6C4639115CE8}"/>
              </a:ext>
            </a:extLst>
          </p:cNvPr>
          <p:cNvSpPr txBox="1"/>
          <p:nvPr/>
        </p:nvSpPr>
        <p:spPr>
          <a:xfrm>
            <a:off x="3373125" y="4084510"/>
            <a:ext cx="1577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FFFF00"/>
                </a:solidFill>
                <a:highlight>
                  <a:srgbClr val="000000"/>
                </a:highlight>
              </a:rPr>
              <a:t>CT</a:t>
            </a:r>
            <a:r>
              <a:rPr kumimoji="1" lang="zh-CN" altLang="en-US" b="1" dirty="0">
                <a:solidFill>
                  <a:srgbClr val="FFFF00"/>
                </a:solidFill>
                <a:highlight>
                  <a:srgbClr val="000000"/>
                </a:highlight>
              </a:rPr>
              <a:t>值</a:t>
            </a:r>
            <a:r>
              <a:rPr kumimoji="1" lang="en-US" altLang="zh-CN" b="1" dirty="0">
                <a:solidFill>
                  <a:srgbClr val="FFFF00"/>
                </a:solidFill>
                <a:highlight>
                  <a:srgbClr val="000000"/>
                </a:highlight>
              </a:rPr>
              <a:t>=36-51Hu</a:t>
            </a:r>
            <a:endParaRPr kumimoji="1" lang="zh-CN" altLang="en-US" b="1" dirty="0">
              <a:solidFill>
                <a:srgbClr val="FFFF00"/>
              </a:solidFill>
              <a:highlight>
                <a:srgbClr val="000000"/>
              </a:highlight>
            </a:endParaRPr>
          </a:p>
        </p:txBody>
      </p:sp>
      <p:cxnSp>
        <p:nvCxnSpPr>
          <p:cNvPr id="3" name="直线箭头连接符 2">
            <a:extLst>
              <a:ext uri="{FF2B5EF4-FFF2-40B4-BE49-F238E27FC236}">
                <a16:creationId xmlns:a16="http://schemas.microsoft.com/office/drawing/2014/main" xmlns="" id="{8452AEC8-3D55-5240-B138-F315B13C6F0B}"/>
              </a:ext>
            </a:extLst>
          </p:cNvPr>
          <p:cNvCxnSpPr>
            <a:cxnSpLocks/>
          </p:cNvCxnSpPr>
          <p:nvPr/>
        </p:nvCxnSpPr>
        <p:spPr>
          <a:xfrm flipH="1" flipV="1">
            <a:off x="5079381" y="2795936"/>
            <a:ext cx="236721" cy="4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线箭头连接符 21">
            <a:extLst>
              <a:ext uri="{FF2B5EF4-FFF2-40B4-BE49-F238E27FC236}">
                <a16:creationId xmlns:a16="http://schemas.microsoft.com/office/drawing/2014/main" xmlns="" id="{CF0BCC0E-3135-BE48-93BB-DB27E61F6598}"/>
              </a:ext>
            </a:extLst>
          </p:cNvPr>
          <p:cNvCxnSpPr>
            <a:cxnSpLocks/>
          </p:cNvCxnSpPr>
          <p:nvPr/>
        </p:nvCxnSpPr>
        <p:spPr>
          <a:xfrm flipH="1" flipV="1">
            <a:off x="5066472" y="5031651"/>
            <a:ext cx="262537" cy="52165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91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DE95221-812E-874B-A553-D41C087DEC8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600" r="5149"/>
          <a:stretch/>
        </p:blipFill>
        <p:spPr>
          <a:xfrm>
            <a:off x="9193184" y="4189118"/>
            <a:ext cx="2701467" cy="2189427"/>
          </a:xfrm>
          <a:prstGeom prst="rect">
            <a:avLst/>
          </a:prstGeom>
        </p:spPr>
      </p:pic>
      <p:pic>
        <p:nvPicPr>
          <p:cNvPr id="15" name="0_1" descr="0_1">
            <a:hlinkClick r:id="" action="ppaction://media"/>
            <a:extLst>
              <a:ext uri="{FF2B5EF4-FFF2-40B4-BE49-F238E27FC236}">
                <a16:creationId xmlns:a16="http://schemas.microsoft.com/office/drawing/2014/main" xmlns="" id="{C08D2074-8917-D844-86C5-BC7B2C381B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12384" t="19253" r="27051" b="26714"/>
          <a:stretch/>
        </p:blipFill>
        <p:spPr>
          <a:xfrm>
            <a:off x="3328922" y="1768219"/>
            <a:ext cx="2850237" cy="2282022"/>
          </a:xfrm>
          <a:prstGeom prst="rect">
            <a:avLst/>
          </a:prstGeom>
        </p:spPr>
      </p:pic>
      <p:pic>
        <p:nvPicPr>
          <p:cNvPr id="16" name="0_1" descr="0_1">
            <a:hlinkClick r:id="" action="ppaction://media"/>
            <a:extLst>
              <a:ext uri="{FF2B5EF4-FFF2-40B4-BE49-F238E27FC236}">
                <a16:creationId xmlns:a16="http://schemas.microsoft.com/office/drawing/2014/main" xmlns="" id="{43B62581-FD83-1C4A-B662-0C30E307BB3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19349" t="12328" r="20088" b="33640"/>
          <a:stretch/>
        </p:blipFill>
        <p:spPr>
          <a:xfrm>
            <a:off x="6269827" y="1768219"/>
            <a:ext cx="2850237" cy="2282022"/>
          </a:xfrm>
          <a:prstGeom prst="rect">
            <a:avLst/>
          </a:prstGeom>
        </p:spPr>
      </p:pic>
      <p:pic>
        <p:nvPicPr>
          <p:cNvPr id="17" name="0_1" descr="0_1">
            <a:hlinkClick r:id="" action="ppaction://media"/>
            <a:extLst>
              <a:ext uri="{FF2B5EF4-FFF2-40B4-BE49-F238E27FC236}">
                <a16:creationId xmlns:a16="http://schemas.microsoft.com/office/drawing/2014/main" xmlns="" id="{ECE73C43-4C03-2B47-8267-AE0267E2017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/>
          <a:srcRect l="15126" t="22984" r="24822" b="22984"/>
          <a:stretch/>
        </p:blipFill>
        <p:spPr>
          <a:xfrm>
            <a:off x="388017" y="1773227"/>
            <a:ext cx="2850237" cy="2282022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xmlns="" id="{8FBF3151-C065-D841-8FCF-E5D5AA090D55}"/>
              </a:ext>
            </a:extLst>
          </p:cNvPr>
          <p:cNvSpPr txBox="1"/>
          <p:nvPr/>
        </p:nvSpPr>
        <p:spPr>
          <a:xfrm>
            <a:off x="297348" y="1773227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FFFF00"/>
                </a:solidFill>
                <a:highlight>
                  <a:srgbClr val="000000"/>
                </a:highlight>
              </a:rPr>
              <a:t>Cine-4C</a:t>
            </a:r>
            <a:endParaRPr kumimoji="1" lang="zh-CN" altLang="en-US" b="1" dirty="0">
              <a:solidFill>
                <a:srgbClr val="FFFF00"/>
              </a:solidFill>
              <a:highlight>
                <a:srgbClr val="000000"/>
              </a:highlight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0B107A06-598A-134A-A64D-27A8CFFF191B}"/>
              </a:ext>
            </a:extLst>
          </p:cNvPr>
          <p:cNvSpPr txBox="1"/>
          <p:nvPr/>
        </p:nvSpPr>
        <p:spPr>
          <a:xfrm>
            <a:off x="3238252" y="1751772"/>
            <a:ext cx="998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FFFF00"/>
                </a:solidFill>
                <a:highlight>
                  <a:srgbClr val="000000"/>
                </a:highlight>
              </a:rPr>
              <a:t>Cine-Sax</a:t>
            </a:r>
            <a:endParaRPr kumimoji="1" lang="zh-CN" altLang="en-US" b="1" dirty="0">
              <a:solidFill>
                <a:srgbClr val="FFFF00"/>
              </a:solidFill>
              <a:highlight>
                <a:srgbClr val="000000"/>
              </a:highlight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D0AB3C38-F089-394A-B4D4-9E26B150F769}"/>
              </a:ext>
            </a:extLst>
          </p:cNvPr>
          <p:cNvSpPr txBox="1"/>
          <p:nvPr/>
        </p:nvSpPr>
        <p:spPr>
          <a:xfrm>
            <a:off x="6196706" y="1751772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FFFF00"/>
                </a:solidFill>
                <a:highlight>
                  <a:srgbClr val="000000"/>
                </a:highlight>
              </a:rPr>
              <a:t>Cine-3C</a:t>
            </a:r>
            <a:endParaRPr kumimoji="1" lang="zh-CN" altLang="en-US" b="1" dirty="0">
              <a:solidFill>
                <a:srgbClr val="FFFF00"/>
              </a:solidFill>
              <a:highlight>
                <a:srgbClr val="000000"/>
              </a:highlight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xmlns="" id="{854ED20A-AA2A-6C42-BA9D-E172F291152F}"/>
              </a:ext>
            </a:extLst>
          </p:cNvPr>
          <p:cNvSpPr txBox="1"/>
          <p:nvPr/>
        </p:nvSpPr>
        <p:spPr>
          <a:xfrm>
            <a:off x="297348" y="1020919"/>
            <a:ext cx="992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 dirty="0"/>
              <a:t>CMR</a:t>
            </a:r>
            <a:endParaRPr kumimoji="1" lang="zh-CN" altLang="en-US" sz="3200" b="1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2E8835EB-2531-1E43-A232-056F7C106E98}"/>
              </a:ext>
            </a:extLst>
          </p:cNvPr>
          <p:cNvSpPr txBox="1"/>
          <p:nvPr/>
        </p:nvSpPr>
        <p:spPr>
          <a:xfrm>
            <a:off x="9124955" y="4189119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FFFF00"/>
                </a:solidFill>
                <a:highlight>
                  <a:srgbClr val="000000"/>
                </a:highlight>
              </a:rPr>
              <a:t>T2WI-Axis</a:t>
            </a:r>
            <a:endParaRPr kumimoji="1" lang="zh-CN" altLang="en-US" b="1" dirty="0">
              <a:solidFill>
                <a:srgbClr val="FFFF00"/>
              </a:solidFill>
              <a:highlight>
                <a:srgbClr val="000000"/>
              </a:highlight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EA0048A-25DD-BF4D-BCD5-4B0400A2682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8240"/>
          <a:stretch/>
        </p:blipFill>
        <p:spPr>
          <a:xfrm>
            <a:off x="9193185" y="1768219"/>
            <a:ext cx="2701467" cy="2282022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840FDB0D-9DD5-DA4A-B88C-E24D038D808A}"/>
              </a:ext>
            </a:extLst>
          </p:cNvPr>
          <p:cNvSpPr txBox="1"/>
          <p:nvPr/>
        </p:nvSpPr>
        <p:spPr>
          <a:xfrm>
            <a:off x="9120064" y="1751772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FFFF00"/>
                </a:solidFill>
                <a:highlight>
                  <a:srgbClr val="000000"/>
                </a:highlight>
              </a:rPr>
              <a:t>T1WI-Axis</a:t>
            </a:r>
            <a:endParaRPr kumimoji="1" lang="zh-CN" altLang="en-US" b="1" dirty="0">
              <a:solidFill>
                <a:srgbClr val="FFFF00"/>
              </a:solidFill>
              <a:highlight>
                <a:srgbClr val="000000"/>
              </a:highlight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E39DB35-0926-B34C-91D3-90EB7B94CC1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6582"/>
          <a:stretch/>
        </p:blipFill>
        <p:spPr>
          <a:xfrm>
            <a:off x="6269827" y="4189119"/>
            <a:ext cx="2850237" cy="2189427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xmlns="" id="{3876B96D-5902-1A4E-9DAB-26F8738C14D1}"/>
              </a:ext>
            </a:extLst>
          </p:cNvPr>
          <p:cNvSpPr txBox="1"/>
          <p:nvPr/>
        </p:nvSpPr>
        <p:spPr>
          <a:xfrm>
            <a:off x="6196705" y="4189119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FFFF00"/>
                </a:solidFill>
                <a:highlight>
                  <a:srgbClr val="000000"/>
                </a:highlight>
              </a:rPr>
              <a:t>Cine-Sag</a:t>
            </a:r>
            <a:endParaRPr kumimoji="1" lang="zh-CN" altLang="en-US" b="1" dirty="0">
              <a:solidFill>
                <a:srgbClr val="FFFF00"/>
              </a:solidFill>
              <a:highlight>
                <a:srgbClr val="000000"/>
              </a:highlight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2981C0A-D33B-2246-B54A-A7D80E1A795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6383" y="4189801"/>
            <a:ext cx="2851869" cy="21894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C231EF3-D915-024C-AFAE-AD18246E757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28922" y="4189119"/>
            <a:ext cx="2862892" cy="2190109"/>
          </a:xfrm>
          <a:prstGeom prst="rect">
            <a:avLst/>
          </a:prstGeom>
        </p:spPr>
      </p:pic>
      <p:cxnSp>
        <p:nvCxnSpPr>
          <p:cNvPr id="18" name="直线箭头连接符 17">
            <a:extLst>
              <a:ext uri="{FF2B5EF4-FFF2-40B4-BE49-F238E27FC236}">
                <a16:creationId xmlns:a16="http://schemas.microsoft.com/office/drawing/2014/main" xmlns="" id="{DE660E51-EF54-374C-A6A8-BCF0A7724149}"/>
              </a:ext>
            </a:extLst>
          </p:cNvPr>
          <p:cNvCxnSpPr>
            <a:cxnSpLocks/>
          </p:cNvCxnSpPr>
          <p:nvPr/>
        </p:nvCxnSpPr>
        <p:spPr>
          <a:xfrm flipH="1">
            <a:off x="2023947" y="3297741"/>
            <a:ext cx="57428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箭头连接符 18">
            <a:extLst>
              <a:ext uri="{FF2B5EF4-FFF2-40B4-BE49-F238E27FC236}">
                <a16:creationId xmlns:a16="http://schemas.microsoft.com/office/drawing/2014/main" xmlns="" id="{63E59F73-DBEF-8D4C-82BD-7128A455ABDF}"/>
              </a:ext>
            </a:extLst>
          </p:cNvPr>
          <p:cNvCxnSpPr>
            <a:cxnSpLocks/>
          </p:cNvCxnSpPr>
          <p:nvPr/>
        </p:nvCxnSpPr>
        <p:spPr>
          <a:xfrm flipH="1">
            <a:off x="1922657" y="5591175"/>
            <a:ext cx="57428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箭头连接符 19">
            <a:extLst>
              <a:ext uri="{FF2B5EF4-FFF2-40B4-BE49-F238E27FC236}">
                <a16:creationId xmlns:a16="http://schemas.microsoft.com/office/drawing/2014/main" xmlns="" id="{2FFD3ADD-D015-E04D-BE7F-B0599A01056C}"/>
              </a:ext>
            </a:extLst>
          </p:cNvPr>
          <p:cNvCxnSpPr>
            <a:cxnSpLocks/>
          </p:cNvCxnSpPr>
          <p:nvPr/>
        </p:nvCxnSpPr>
        <p:spPr>
          <a:xfrm flipH="1">
            <a:off x="5085886" y="5283831"/>
            <a:ext cx="57428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线箭头连接符 20">
            <a:extLst>
              <a:ext uri="{FF2B5EF4-FFF2-40B4-BE49-F238E27FC236}">
                <a16:creationId xmlns:a16="http://schemas.microsoft.com/office/drawing/2014/main" xmlns="" id="{0D0302D9-5802-4D4E-A1D2-D62FD3791868}"/>
              </a:ext>
            </a:extLst>
          </p:cNvPr>
          <p:cNvCxnSpPr>
            <a:cxnSpLocks/>
          </p:cNvCxnSpPr>
          <p:nvPr/>
        </p:nvCxnSpPr>
        <p:spPr>
          <a:xfrm flipH="1">
            <a:off x="5002252" y="2909230"/>
            <a:ext cx="57428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线箭头连接符 23">
            <a:extLst>
              <a:ext uri="{FF2B5EF4-FFF2-40B4-BE49-F238E27FC236}">
                <a16:creationId xmlns:a16="http://schemas.microsoft.com/office/drawing/2014/main" xmlns="" id="{63FA6608-64A4-C141-8B7F-072E2170C01D}"/>
              </a:ext>
            </a:extLst>
          </p:cNvPr>
          <p:cNvCxnSpPr>
            <a:cxnSpLocks/>
          </p:cNvCxnSpPr>
          <p:nvPr/>
        </p:nvCxnSpPr>
        <p:spPr>
          <a:xfrm flipH="1">
            <a:off x="7987062" y="3217747"/>
            <a:ext cx="57428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线箭头连接符 24">
            <a:extLst>
              <a:ext uri="{FF2B5EF4-FFF2-40B4-BE49-F238E27FC236}">
                <a16:creationId xmlns:a16="http://schemas.microsoft.com/office/drawing/2014/main" xmlns="" id="{5B214F59-0512-1A4D-B9D0-994BF4B35CA3}"/>
              </a:ext>
            </a:extLst>
          </p:cNvPr>
          <p:cNvCxnSpPr>
            <a:cxnSpLocks/>
          </p:cNvCxnSpPr>
          <p:nvPr/>
        </p:nvCxnSpPr>
        <p:spPr>
          <a:xfrm flipH="1">
            <a:off x="7894135" y="5286310"/>
            <a:ext cx="57428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线箭头连接符 28">
            <a:extLst>
              <a:ext uri="{FF2B5EF4-FFF2-40B4-BE49-F238E27FC236}">
                <a16:creationId xmlns:a16="http://schemas.microsoft.com/office/drawing/2014/main" xmlns="" id="{045FB420-544C-0541-B191-5DB4DA6FF33A}"/>
              </a:ext>
            </a:extLst>
          </p:cNvPr>
          <p:cNvCxnSpPr>
            <a:cxnSpLocks/>
          </p:cNvCxnSpPr>
          <p:nvPr/>
        </p:nvCxnSpPr>
        <p:spPr>
          <a:xfrm flipH="1">
            <a:off x="11012759" y="2909230"/>
            <a:ext cx="57428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线箭头连接符 29">
            <a:extLst>
              <a:ext uri="{FF2B5EF4-FFF2-40B4-BE49-F238E27FC236}">
                <a16:creationId xmlns:a16="http://schemas.microsoft.com/office/drawing/2014/main" xmlns="" id="{473CB12D-257D-DB45-9FAF-C57B8C1CF8A4}"/>
              </a:ext>
            </a:extLst>
          </p:cNvPr>
          <p:cNvCxnSpPr>
            <a:cxnSpLocks/>
          </p:cNvCxnSpPr>
          <p:nvPr/>
        </p:nvCxnSpPr>
        <p:spPr>
          <a:xfrm flipH="1">
            <a:off x="10912398" y="5381084"/>
            <a:ext cx="57428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789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E1F12A8-32BE-BD42-B0AD-0EE5CCF7D2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57"/>
          <a:stretch/>
        </p:blipFill>
        <p:spPr>
          <a:xfrm>
            <a:off x="681741" y="1373540"/>
            <a:ext cx="2295305" cy="161589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6129F3BF-F215-784F-AEAD-79B5E9BAE55C}"/>
              </a:ext>
            </a:extLst>
          </p:cNvPr>
          <p:cNvSpPr/>
          <p:nvPr/>
        </p:nvSpPr>
        <p:spPr>
          <a:xfrm>
            <a:off x="6213241" y="1491222"/>
            <a:ext cx="5055527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CMR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影像表现</a:t>
            </a:r>
          </a:p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心脏大小、形态未见异常，心脏房室腔未见增大，二尖瓣处见团块状充盈缺损，范围约2.1cm×1.9cm，首过灌注似有轻度强化。左右心室壁及室间隔心肌未见明显增厚，延迟扫描心肌未见确切延迟强化，局部肿块似有少许延迟强化。左心室心肌搏动稍减弱，二尖瓣、三尖瓣、主动脉瓣口未见明显返流信号。心包未见积液。</a:t>
            </a:r>
          </a:p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左右心室功能参数如下：左心室射血分数为：54.8%，舒张末期容积为：67.1ml，收缩末期容积为：27.9ml，每搏输出量为：33.8ml。右心室射血分数为：50.2%，舒张末期容积为：60.6ml，收缩末期容积为：30.2ml，每搏输出量为：30.4ml。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B075BAF-F469-D541-8970-DADACECB30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19" r="-114" b="2252"/>
          <a:stretch/>
        </p:blipFill>
        <p:spPr>
          <a:xfrm>
            <a:off x="681741" y="4751506"/>
            <a:ext cx="2295305" cy="1643081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91BECB2A-DC9C-DF44-B6D5-ED7727FAAD0E}"/>
              </a:ext>
            </a:extLst>
          </p:cNvPr>
          <p:cNvSpPr txBox="1"/>
          <p:nvPr/>
        </p:nvSpPr>
        <p:spPr>
          <a:xfrm>
            <a:off x="601272" y="1352638"/>
            <a:ext cx="842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FFFF00"/>
                </a:solidFill>
                <a:highlight>
                  <a:srgbClr val="000000"/>
                </a:highlight>
              </a:rPr>
              <a:t>LGE-4C</a:t>
            </a:r>
            <a:endParaRPr kumimoji="1" lang="zh-CN" altLang="en-US" b="1" dirty="0">
              <a:solidFill>
                <a:srgbClr val="FFFF00"/>
              </a:solidFill>
              <a:highlight>
                <a:srgbClr val="000000"/>
              </a:highlight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D59E7EC-C477-8944-9041-30A06BA623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31"/>
          <a:stretch/>
        </p:blipFill>
        <p:spPr>
          <a:xfrm>
            <a:off x="3055279" y="3048272"/>
            <a:ext cx="2295305" cy="164439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4BB077E1-C0DA-4B4C-AD93-673E5E1868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215"/>
          <a:stretch/>
        </p:blipFill>
        <p:spPr>
          <a:xfrm>
            <a:off x="681741" y="3048272"/>
            <a:ext cx="2295305" cy="164439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013D7E8-FB8A-7640-8CC3-7C5EB94646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5278" y="4751507"/>
            <a:ext cx="2295305" cy="16430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F4F516C-16FB-E84B-AB6F-839AE7072F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603"/>
          <a:stretch/>
        </p:blipFill>
        <p:spPr>
          <a:xfrm>
            <a:off x="3055278" y="1373540"/>
            <a:ext cx="2295305" cy="161589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8C776443-D449-4B4C-8C04-D9AA17B49D23}"/>
              </a:ext>
            </a:extLst>
          </p:cNvPr>
          <p:cNvSpPr txBox="1"/>
          <p:nvPr/>
        </p:nvSpPr>
        <p:spPr>
          <a:xfrm>
            <a:off x="601272" y="3059668"/>
            <a:ext cx="842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FFFF00"/>
                </a:solidFill>
                <a:highlight>
                  <a:srgbClr val="000000"/>
                </a:highlight>
              </a:rPr>
              <a:t>LGE-2C</a:t>
            </a:r>
            <a:endParaRPr kumimoji="1" lang="zh-CN" altLang="en-US" b="1" dirty="0">
              <a:solidFill>
                <a:srgbClr val="FFFF00"/>
              </a:solidFill>
              <a:highlight>
                <a:srgbClr val="000000"/>
              </a:highlight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CF10B135-A6E3-9B49-8270-42D1920E229D}"/>
              </a:ext>
            </a:extLst>
          </p:cNvPr>
          <p:cNvSpPr txBox="1"/>
          <p:nvPr/>
        </p:nvSpPr>
        <p:spPr>
          <a:xfrm>
            <a:off x="601272" y="4739023"/>
            <a:ext cx="930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FFFF00"/>
                </a:solidFill>
                <a:highlight>
                  <a:srgbClr val="000000"/>
                </a:highlight>
              </a:rPr>
              <a:t>LGE-Sax</a:t>
            </a:r>
            <a:endParaRPr kumimoji="1" lang="zh-CN" altLang="en-US" b="1" dirty="0">
              <a:solidFill>
                <a:srgbClr val="FFFF00"/>
              </a:solidFill>
              <a:highlight>
                <a:srgbClr val="000000"/>
              </a:highlight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480144DB-17E0-7F47-BF02-F912942A7872}"/>
              </a:ext>
            </a:extLst>
          </p:cNvPr>
          <p:cNvSpPr txBox="1"/>
          <p:nvPr/>
        </p:nvSpPr>
        <p:spPr>
          <a:xfrm>
            <a:off x="2977046" y="1347946"/>
            <a:ext cx="996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FFFF00"/>
                </a:solidFill>
                <a:highlight>
                  <a:srgbClr val="000000"/>
                </a:highlight>
              </a:rPr>
              <a:t>LGE-Axis</a:t>
            </a:r>
            <a:endParaRPr kumimoji="1" lang="zh-CN" altLang="en-US" b="1" dirty="0">
              <a:solidFill>
                <a:srgbClr val="FFFF00"/>
              </a:solidFill>
              <a:highlight>
                <a:srgbClr val="000000"/>
              </a:highlight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FA569C60-D8F8-714D-95B7-54E9F83EABF0}"/>
              </a:ext>
            </a:extLst>
          </p:cNvPr>
          <p:cNvSpPr txBox="1"/>
          <p:nvPr/>
        </p:nvSpPr>
        <p:spPr>
          <a:xfrm>
            <a:off x="2977046" y="3048272"/>
            <a:ext cx="842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FFFF00"/>
                </a:solidFill>
                <a:highlight>
                  <a:srgbClr val="000000"/>
                </a:highlight>
              </a:rPr>
              <a:t>LGE-3C</a:t>
            </a:r>
            <a:endParaRPr kumimoji="1" lang="zh-CN" altLang="en-US" b="1" dirty="0">
              <a:solidFill>
                <a:srgbClr val="FFFF00"/>
              </a:solidFill>
              <a:highlight>
                <a:srgbClr val="000000"/>
              </a:highlight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B661581F-5DDF-8948-B3F9-A8652B0010B1}"/>
              </a:ext>
            </a:extLst>
          </p:cNvPr>
          <p:cNvSpPr txBox="1"/>
          <p:nvPr/>
        </p:nvSpPr>
        <p:spPr>
          <a:xfrm>
            <a:off x="2977046" y="4739023"/>
            <a:ext cx="930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FFFF00"/>
                </a:solidFill>
                <a:highlight>
                  <a:srgbClr val="000000"/>
                </a:highlight>
              </a:rPr>
              <a:t>LGE-Sax</a:t>
            </a:r>
            <a:endParaRPr kumimoji="1" lang="zh-CN" altLang="en-US" b="1" dirty="0">
              <a:solidFill>
                <a:srgbClr val="FFFF00"/>
              </a:solidFill>
              <a:highlight>
                <a:srgbClr val="000000"/>
              </a:highlight>
            </a:endParaRPr>
          </a:p>
        </p:txBody>
      </p:sp>
      <p:cxnSp>
        <p:nvCxnSpPr>
          <p:cNvPr id="19" name="直线箭头连接符 18">
            <a:extLst>
              <a:ext uri="{FF2B5EF4-FFF2-40B4-BE49-F238E27FC236}">
                <a16:creationId xmlns:a16="http://schemas.microsoft.com/office/drawing/2014/main" xmlns="" id="{4E8A2347-AE61-7B4B-8B3A-8ACDFE26E006}"/>
              </a:ext>
            </a:extLst>
          </p:cNvPr>
          <p:cNvCxnSpPr>
            <a:cxnSpLocks/>
          </p:cNvCxnSpPr>
          <p:nvPr/>
        </p:nvCxnSpPr>
        <p:spPr>
          <a:xfrm flipH="1">
            <a:off x="2001644" y="3799546"/>
            <a:ext cx="57428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箭头连接符 19">
            <a:extLst>
              <a:ext uri="{FF2B5EF4-FFF2-40B4-BE49-F238E27FC236}">
                <a16:creationId xmlns:a16="http://schemas.microsoft.com/office/drawing/2014/main" xmlns="" id="{5F477EFB-4D00-0047-B966-B8A251730F4F}"/>
              </a:ext>
            </a:extLst>
          </p:cNvPr>
          <p:cNvCxnSpPr>
            <a:cxnSpLocks/>
          </p:cNvCxnSpPr>
          <p:nvPr/>
        </p:nvCxnSpPr>
        <p:spPr>
          <a:xfrm flipH="1">
            <a:off x="1919868" y="2323868"/>
            <a:ext cx="57428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线箭头连接符 20">
            <a:extLst>
              <a:ext uri="{FF2B5EF4-FFF2-40B4-BE49-F238E27FC236}">
                <a16:creationId xmlns:a16="http://schemas.microsoft.com/office/drawing/2014/main" xmlns="" id="{01801B03-5656-0643-ADFA-1C6BB283A0EE}"/>
              </a:ext>
            </a:extLst>
          </p:cNvPr>
          <p:cNvCxnSpPr>
            <a:cxnSpLocks/>
          </p:cNvCxnSpPr>
          <p:nvPr/>
        </p:nvCxnSpPr>
        <p:spPr>
          <a:xfrm flipH="1">
            <a:off x="4380570" y="2420511"/>
            <a:ext cx="57428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线箭头连接符 21">
            <a:extLst>
              <a:ext uri="{FF2B5EF4-FFF2-40B4-BE49-F238E27FC236}">
                <a16:creationId xmlns:a16="http://schemas.microsoft.com/office/drawing/2014/main" xmlns="" id="{F83F478E-6996-5443-ACC0-A2C57B76F89C}"/>
              </a:ext>
            </a:extLst>
          </p:cNvPr>
          <p:cNvCxnSpPr>
            <a:cxnSpLocks/>
          </p:cNvCxnSpPr>
          <p:nvPr/>
        </p:nvCxnSpPr>
        <p:spPr>
          <a:xfrm flipH="1">
            <a:off x="4466063" y="3933360"/>
            <a:ext cx="57428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线箭头连接符 22">
            <a:extLst>
              <a:ext uri="{FF2B5EF4-FFF2-40B4-BE49-F238E27FC236}">
                <a16:creationId xmlns:a16="http://schemas.microsoft.com/office/drawing/2014/main" xmlns="" id="{C68F2EB5-7434-FF41-811B-B712DB4833DA}"/>
              </a:ext>
            </a:extLst>
          </p:cNvPr>
          <p:cNvCxnSpPr>
            <a:cxnSpLocks/>
          </p:cNvCxnSpPr>
          <p:nvPr/>
        </p:nvCxnSpPr>
        <p:spPr>
          <a:xfrm flipH="1">
            <a:off x="4313663" y="5568872"/>
            <a:ext cx="57428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线箭头连接符 23">
            <a:extLst>
              <a:ext uri="{FF2B5EF4-FFF2-40B4-BE49-F238E27FC236}">
                <a16:creationId xmlns:a16="http://schemas.microsoft.com/office/drawing/2014/main" xmlns="" id="{175BAFA4-BF0B-F84C-ABFB-2CD363DC21B1}"/>
              </a:ext>
            </a:extLst>
          </p:cNvPr>
          <p:cNvCxnSpPr>
            <a:cxnSpLocks/>
          </p:cNvCxnSpPr>
          <p:nvPr/>
        </p:nvCxnSpPr>
        <p:spPr>
          <a:xfrm flipH="1">
            <a:off x="1968189" y="5632063"/>
            <a:ext cx="57428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157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F783DF7D-3757-8B4A-9260-2722F3E075B2}"/>
              </a:ext>
            </a:extLst>
          </p:cNvPr>
          <p:cNvSpPr txBox="1"/>
          <p:nvPr/>
        </p:nvSpPr>
        <p:spPr>
          <a:xfrm>
            <a:off x="297348" y="1020919"/>
            <a:ext cx="37389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b="1" dirty="0"/>
              <a:t>心脏</a:t>
            </a:r>
            <a:r>
              <a:rPr kumimoji="1" lang="en-US" altLang="zh-CN" sz="3200" b="1" baseline="30000" dirty="0"/>
              <a:t>18</a:t>
            </a:r>
            <a:r>
              <a:rPr kumimoji="1" lang="en-US" altLang="zh-CN" sz="3200" b="1" dirty="0"/>
              <a:t>F-FDG</a:t>
            </a:r>
            <a:r>
              <a:rPr kumimoji="1" lang="zh-CN" altLang="en-US" sz="3200" b="1" dirty="0"/>
              <a:t> </a:t>
            </a:r>
            <a:r>
              <a:rPr kumimoji="1" lang="en-US" altLang="zh-CN" sz="3200" b="1" dirty="0"/>
              <a:t>PET/CT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BC656B3-FD93-3240-994F-4938AA7914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4387" y="1721228"/>
            <a:ext cx="2333836" cy="17593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A929B12-F1F2-6144-BDA2-A5326FB2B8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6346" y="1674930"/>
            <a:ext cx="2288855" cy="185194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FDE24AF-C880-184F-B9AE-983E13CA8A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4820" y="1752912"/>
            <a:ext cx="2222340" cy="175935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0720B84-A9DC-6B43-8FB9-CD5BA828BC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4199" y="1800769"/>
            <a:ext cx="1911436" cy="171149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E20E4921-71F1-8D4A-890C-9C7F45D4D038}"/>
              </a:ext>
            </a:extLst>
          </p:cNvPr>
          <p:cNvSpPr txBox="1"/>
          <p:nvPr/>
        </p:nvSpPr>
        <p:spPr>
          <a:xfrm>
            <a:off x="9016677" y="3409294"/>
            <a:ext cx="156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/>
              <a:t>SUV</a:t>
            </a:r>
            <a:r>
              <a:rPr kumimoji="1" lang="en-US" altLang="zh-CN" b="1" baseline="-25000" dirty="0"/>
              <a:t>max</a:t>
            </a:r>
            <a:r>
              <a:rPr kumimoji="1" lang="en-US" altLang="zh-CN" b="1" dirty="0"/>
              <a:t>=5.83</a:t>
            </a:r>
            <a:endParaRPr kumimoji="1" lang="zh-CN" altLang="en-US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1FF4201-41ED-284A-AC8C-192601E83F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4823" y="3778626"/>
            <a:ext cx="94234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844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6E6D656-CDEA-1249-A01A-12120FEC8B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3828" y="3130028"/>
            <a:ext cx="3544329" cy="280551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27D7EE7F-D5F4-5A4D-ABB4-AB3723A59F52}"/>
              </a:ext>
            </a:extLst>
          </p:cNvPr>
          <p:cNvSpPr txBox="1"/>
          <p:nvPr/>
        </p:nvSpPr>
        <p:spPr>
          <a:xfrm>
            <a:off x="4881584" y="2273777"/>
            <a:ext cx="2428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/>
              <a:t>您的诊断？</a:t>
            </a:r>
            <a:endParaRPr kumimoji="1" lang="en-US" altLang="zh-CN" sz="3600" b="1" dirty="0"/>
          </a:p>
        </p:txBody>
      </p:sp>
    </p:spTree>
    <p:extLst>
      <p:ext uri="{BB962C8B-B14F-4D97-AF65-F5344CB8AC3E}">
        <p14:creationId xmlns:p14="http://schemas.microsoft.com/office/powerpoint/2010/main" val="275357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348</Words>
  <Application>Microsoft Office PowerPoint</Application>
  <PresentationFormat>宽屏</PresentationFormat>
  <Paragraphs>38</Paragraphs>
  <Slides>9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9</vt:i4>
      </vt:variant>
    </vt:vector>
  </HeadingPairs>
  <TitlesOfParts>
    <vt:vector size="18" baseType="lpstr">
      <vt:lpstr>宋体</vt:lpstr>
      <vt:lpstr>微软雅黑</vt:lpstr>
      <vt:lpstr>Arial</vt:lpstr>
      <vt:lpstr>Calibri</vt:lpstr>
      <vt:lpstr>Calibri Light</vt:lpstr>
      <vt:lpstr>Times New Roman</vt:lpstr>
      <vt:lpstr>Wingdings</vt:lpstr>
      <vt:lpstr>Office 主题​​</vt:lpstr>
      <vt:lpstr>自定义设计方案</vt:lpstr>
      <vt:lpstr>2021心血管磁共振分会年会 疑难病例挑战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user</cp:lastModifiedBy>
  <cp:revision>187</cp:revision>
  <dcterms:created xsi:type="dcterms:W3CDTF">2019-06-19T02:08:00Z</dcterms:created>
  <dcterms:modified xsi:type="dcterms:W3CDTF">2021-11-21T08:41:41Z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2052-11.1.0.11045</vt:lpwstr>
  </property>
  <property fmtid="{D5CDD505-2E9C-101B-9397-08002B2CF9AE}" pid="3" name="ICV">
    <vt:lpwstr>1953953C2B6C406B90BD29E3A6E08ADD</vt:lpwstr>
  </property>
</Properties>
</file>