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9"/>
  </p:notesMasterIdLst>
  <p:sldIdLst>
    <p:sldId id="256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5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62" y="102"/>
      </p:cViewPr>
      <p:guideLst>
        <p:guide orient="horz" pos="2195"/>
        <p:guide pos="384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899E9-00DD-4642-B00C-92AC7B87582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812F4-85E3-458F-8465-8D7F4E98B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088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3174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DB0C5BD0-9522-48AA-8FCA-11A1BF6F03C7}" type="slidenum">
              <a:rPr lang="zh-CN" altLang="en-US" sz="1200" smtClean="0"/>
              <a:pPr/>
              <a:t>11</a:t>
            </a:fld>
            <a:endParaRPr lang="zh-CN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27176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63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284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7315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418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881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4487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43997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124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469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320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590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2021-11-21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1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7" Type="http://schemas.openxmlformats.org/officeDocument/2006/relationships/image" Target="../media/image37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80" y="646377"/>
            <a:ext cx="9799320" cy="2553731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altLang="zh-CN" dirty="0" smtClean="0"/>
              <a:t>2021</a:t>
            </a:r>
            <a:r>
              <a:rPr lang="zh-CN" altLang="en-US" dirty="0" smtClean="0"/>
              <a:t>心血管磁共振分会年会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dirty="0"/>
              <a:t>疑难</a:t>
            </a:r>
            <a:r>
              <a:rPr lang="zh-CN" altLang="en-US" dirty="0" smtClean="0"/>
              <a:t>病例挑战</a:t>
            </a:r>
            <a:endParaRPr lang="zh-CN" altLang="zh-CN" dirty="0"/>
          </a:p>
        </p:txBody>
      </p:sp>
      <p:sp>
        <p:nvSpPr>
          <p:cNvPr id="9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070091" y="3534808"/>
            <a:ext cx="9799320" cy="749935"/>
          </a:xfrm>
        </p:spPr>
        <p:txBody>
          <a:bodyPr>
            <a:noAutofit/>
          </a:bodyPr>
          <a:lstStyle/>
          <a:p>
            <a:r>
              <a:rPr lang="zh-CN" altLang="en-US" sz="4400" smtClean="0">
                <a:solidFill>
                  <a:srgbClr val="FF0000"/>
                </a:solidFill>
              </a:rPr>
              <a:t>病例</a:t>
            </a:r>
            <a:r>
              <a:rPr lang="zh-CN" altLang="en-US" sz="4400">
                <a:solidFill>
                  <a:srgbClr val="FF0000"/>
                </a:solidFill>
              </a:rPr>
              <a:t>七</a:t>
            </a:r>
            <a:endParaRPr lang="zh-CN" altLang="en-US" sz="4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9" y="-38100"/>
            <a:ext cx="5876925" cy="41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697" y="4105275"/>
            <a:ext cx="7559675" cy="269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457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6" r="7399"/>
          <a:stretch>
            <a:fillRect/>
          </a:stretch>
        </p:blipFill>
        <p:spPr bwMode="auto">
          <a:xfrm>
            <a:off x="4410075" y="0"/>
            <a:ext cx="333375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1" t="11916"/>
          <a:stretch>
            <a:fillRect/>
          </a:stretch>
        </p:blipFill>
        <p:spPr bwMode="auto">
          <a:xfrm>
            <a:off x="7496176" y="0"/>
            <a:ext cx="3178175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" t="11916" r="6239"/>
          <a:stretch>
            <a:fillRect/>
          </a:stretch>
        </p:blipFill>
        <p:spPr bwMode="auto">
          <a:xfrm>
            <a:off x="1498422" y="0"/>
            <a:ext cx="3387725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8"/>
          <a:stretch>
            <a:fillRect/>
          </a:stretch>
        </p:blipFill>
        <p:spPr bwMode="auto">
          <a:xfrm>
            <a:off x="1511300" y="2347913"/>
            <a:ext cx="360045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t="16228"/>
          <a:stretch>
            <a:fillRect/>
          </a:stretch>
        </p:blipFill>
        <p:spPr bwMode="auto">
          <a:xfrm>
            <a:off x="4751388" y="2347913"/>
            <a:ext cx="3376612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1" t="16228"/>
          <a:stretch>
            <a:fillRect/>
          </a:stretch>
        </p:blipFill>
        <p:spPr bwMode="auto">
          <a:xfrm>
            <a:off x="7483297" y="2347913"/>
            <a:ext cx="3190875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7" b="8496"/>
          <a:stretch>
            <a:fillRect/>
          </a:stretch>
        </p:blipFill>
        <p:spPr bwMode="auto">
          <a:xfrm>
            <a:off x="1511300" y="4425950"/>
            <a:ext cx="360045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" t="23926" r="-2206" b="8498"/>
          <a:stretch>
            <a:fillRect/>
          </a:stretch>
        </p:blipFill>
        <p:spPr bwMode="auto">
          <a:xfrm>
            <a:off x="4899026" y="4425950"/>
            <a:ext cx="341947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0" t="23927" r="533" b="8496"/>
          <a:stretch>
            <a:fillRect/>
          </a:stretch>
        </p:blipFill>
        <p:spPr bwMode="auto">
          <a:xfrm>
            <a:off x="7769584" y="4425950"/>
            <a:ext cx="291147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1" name="TextBox 17"/>
          <p:cNvSpPr txBox="1">
            <a:spLocks noChangeArrowheads="1"/>
          </p:cNvSpPr>
          <p:nvPr/>
        </p:nvSpPr>
        <p:spPr bwMode="auto">
          <a:xfrm>
            <a:off x="1524001" y="6435726"/>
            <a:ext cx="10271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</a:rPr>
              <a:t>Tirm T2</a:t>
            </a:r>
            <a:endParaRPr lang="zh-CN" altLang="en-US" sz="24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30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-855663"/>
            <a:ext cx="4319588" cy="432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2843214"/>
            <a:ext cx="4319588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164" y="-855663"/>
            <a:ext cx="4321175" cy="432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89" y="-855663"/>
            <a:ext cx="4319587" cy="432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835" y="2843214"/>
            <a:ext cx="4319587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99" y="2843214"/>
            <a:ext cx="4319588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TextBox 5"/>
          <p:cNvSpPr txBox="1">
            <a:spLocks noChangeArrowheads="1"/>
          </p:cNvSpPr>
          <p:nvPr/>
        </p:nvSpPr>
        <p:spPr bwMode="auto">
          <a:xfrm>
            <a:off x="1449387" y="188913"/>
            <a:ext cx="120967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电影序列</a:t>
            </a:r>
          </a:p>
        </p:txBody>
      </p:sp>
    </p:spTree>
    <p:extLst>
      <p:ext uri="{BB962C8B-B14F-4D97-AF65-F5344CB8AC3E}">
        <p14:creationId xmlns:p14="http://schemas.microsoft.com/office/powerpoint/2010/main" val="124085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889" y="-381000"/>
            <a:ext cx="4321175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50" y="-381000"/>
            <a:ext cx="4319588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-381000"/>
            <a:ext cx="4319588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069" y="3073423"/>
            <a:ext cx="4745038" cy="474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107" y="3073423"/>
            <a:ext cx="4743450" cy="474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TextBox 6"/>
          <p:cNvSpPr txBox="1">
            <a:spLocks noChangeArrowheads="1"/>
          </p:cNvSpPr>
          <p:nvPr/>
        </p:nvSpPr>
        <p:spPr bwMode="auto">
          <a:xfrm>
            <a:off x="1598613" y="7938"/>
            <a:ext cx="12176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静息灌注</a:t>
            </a:r>
          </a:p>
        </p:txBody>
      </p:sp>
    </p:spTree>
    <p:extLst>
      <p:ext uri="{BB962C8B-B14F-4D97-AF65-F5344CB8AC3E}">
        <p14:creationId xmlns:p14="http://schemas.microsoft.com/office/powerpoint/2010/main" val="43380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33"/>
          <a:stretch>
            <a:fillRect/>
          </a:stretch>
        </p:blipFill>
        <p:spPr bwMode="auto">
          <a:xfrm>
            <a:off x="1489078" y="-808038"/>
            <a:ext cx="3914776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7" b="28233"/>
          <a:stretch>
            <a:fillRect/>
          </a:stretch>
        </p:blipFill>
        <p:spPr bwMode="auto">
          <a:xfrm>
            <a:off x="4532314" y="-808038"/>
            <a:ext cx="3165475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8" b="28233"/>
          <a:stretch>
            <a:fillRect/>
          </a:stretch>
        </p:blipFill>
        <p:spPr bwMode="auto">
          <a:xfrm>
            <a:off x="7331075" y="-808038"/>
            <a:ext cx="3409950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13"/>
          <a:stretch>
            <a:fillRect/>
          </a:stretch>
        </p:blipFill>
        <p:spPr bwMode="auto">
          <a:xfrm>
            <a:off x="1498243" y="2009775"/>
            <a:ext cx="3914775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t="20013"/>
          <a:stretch>
            <a:fillRect/>
          </a:stretch>
        </p:blipFill>
        <p:spPr bwMode="auto">
          <a:xfrm>
            <a:off x="4527551" y="2009775"/>
            <a:ext cx="3554413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8" t="20013"/>
          <a:stretch>
            <a:fillRect/>
          </a:stretch>
        </p:blipFill>
        <p:spPr bwMode="auto">
          <a:xfrm>
            <a:off x="7326313" y="2009775"/>
            <a:ext cx="340995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6" b="20845"/>
          <a:stretch>
            <a:fillRect/>
          </a:stretch>
        </p:blipFill>
        <p:spPr bwMode="auto">
          <a:xfrm>
            <a:off x="1505130" y="4319588"/>
            <a:ext cx="3914775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1" t="20406" b="20845"/>
          <a:stretch>
            <a:fillRect/>
          </a:stretch>
        </p:blipFill>
        <p:spPr bwMode="auto">
          <a:xfrm>
            <a:off x="4527551" y="4319588"/>
            <a:ext cx="3421063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8" t="20406" b="20845"/>
          <a:stretch>
            <a:fillRect/>
          </a:stretch>
        </p:blipFill>
        <p:spPr bwMode="auto">
          <a:xfrm>
            <a:off x="7326313" y="4319588"/>
            <a:ext cx="3409950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7" name="TextBox 12"/>
          <p:cNvSpPr txBox="1">
            <a:spLocks noChangeArrowheads="1"/>
          </p:cNvSpPr>
          <p:nvPr/>
        </p:nvSpPr>
        <p:spPr bwMode="auto">
          <a:xfrm>
            <a:off x="1544638" y="261938"/>
            <a:ext cx="12176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延迟强化</a:t>
            </a:r>
          </a:p>
        </p:txBody>
      </p:sp>
    </p:spTree>
    <p:extLst>
      <p:ext uri="{BB962C8B-B14F-4D97-AF65-F5344CB8AC3E}">
        <p14:creationId xmlns:p14="http://schemas.microsoft.com/office/powerpoint/2010/main" val="126876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smtClean="0"/>
              <a:t>eWorldView Image Export</a:t>
            </a:r>
            <a:endParaRPr lang="zh-CN" altLang="en-US" smtClean="0"/>
          </a:p>
        </p:txBody>
      </p:sp>
      <p:sp>
        <p:nvSpPr>
          <p:cNvPr id="3584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5844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5" b="29443"/>
          <a:stretch>
            <a:fillRect/>
          </a:stretch>
        </p:blipFill>
        <p:spPr bwMode="auto">
          <a:xfrm>
            <a:off x="1415871" y="0"/>
            <a:ext cx="3589338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4" r="22192" b="29556"/>
          <a:stretch>
            <a:fillRect/>
          </a:stretch>
        </p:blipFill>
        <p:spPr bwMode="auto">
          <a:xfrm>
            <a:off x="4668838" y="0"/>
            <a:ext cx="2792412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" t="16046" b="28789"/>
          <a:stretch>
            <a:fillRect/>
          </a:stretch>
        </p:blipFill>
        <p:spPr bwMode="auto">
          <a:xfrm>
            <a:off x="7293334" y="0"/>
            <a:ext cx="3400425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2" t="17731" b="30498"/>
          <a:stretch>
            <a:fillRect/>
          </a:stretch>
        </p:blipFill>
        <p:spPr bwMode="auto">
          <a:xfrm>
            <a:off x="1420969" y="1924051"/>
            <a:ext cx="3268663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5" r="14958" b="26793"/>
          <a:stretch>
            <a:fillRect/>
          </a:stretch>
        </p:blipFill>
        <p:spPr bwMode="auto">
          <a:xfrm>
            <a:off x="4375485" y="1960564"/>
            <a:ext cx="3116262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" t="18980" b="13364"/>
          <a:stretch>
            <a:fillRect/>
          </a:stretch>
        </p:blipFill>
        <p:spPr bwMode="auto">
          <a:xfrm>
            <a:off x="7234572" y="1924051"/>
            <a:ext cx="3455988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4" b="13364"/>
          <a:stretch>
            <a:fillRect/>
          </a:stretch>
        </p:blipFill>
        <p:spPr bwMode="auto">
          <a:xfrm>
            <a:off x="4424006" y="4017964"/>
            <a:ext cx="4408487" cy="289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7" r="14696" b="16801"/>
          <a:stretch>
            <a:fillRect/>
          </a:stretch>
        </p:blipFill>
        <p:spPr bwMode="auto">
          <a:xfrm>
            <a:off x="7645579" y="4017964"/>
            <a:ext cx="3035300" cy="289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9" t="22186" r="17387" b="14471"/>
          <a:stretch>
            <a:fillRect/>
          </a:stretch>
        </p:blipFill>
        <p:spPr bwMode="auto">
          <a:xfrm>
            <a:off x="1419380" y="3997325"/>
            <a:ext cx="3013076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3" name="矩形 12"/>
          <p:cNvSpPr>
            <a:spLocks noChangeArrowheads="1"/>
          </p:cNvSpPr>
          <p:nvPr/>
        </p:nvSpPr>
        <p:spPr bwMode="auto">
          <a:xfrm>
            <a:off x="1524001" y="257175"/>
            <a:ext cx="1211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延迟强化</a:t>
            </a:r>
          </a:p>
        </p:txBody>
      </p:sp>
    </p:spTree>
    <p:extLst>
      <p:ext uri="{BB962C8B-B14F-4D97-AF65-F5344CB8AC3E}">
        <p14:creationId xmlns:p14="http://schemas.microsoft.com/office/powerpoint/2010/main" val="196305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请您诊断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206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标题 1"/>
          <p:cNvSpPr>
            <a:spLocks noGrp="1"/>
          </p:cNvSpPr>
          <p:nvPr>
            <p:ph type="title"/>
          </p:nvPr>
        </p:nvSpPr>
        <p:spPr>
          <a:xfrm>
            <a:off x="696532" y="803007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zh-CN" altLang="en-US" sz="4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病 史</a:t>
            </a:r>
          </a:p>
        </p:txBody>
      </p:sp>
      <p:sp>
        <p:nvSpPr>
          <p:cNvPr id="21507" name="内容占位符 2"/>
          <p:cNvSpPr>
            <a:spLocks noGrp="1"/>
          </p:cNvSpPr>
          <p:nvPr>
            <p:ph idx="1"/>
          </p:nvPr>
        </p:nvSpPr>
        <p:spPr>
          <a:xfrm>
            <a:off x="1847850" y="1557339"/>
            <a:ext cx="8445500" cy="5164137"/>
          </a:xfrm>
        </p:spPr>
        <p:txBody>
          <a:bodyPr/>
          <a:lstStyle/>
          <a:p>
            <a:pPr>
              <a:defRPr/>
            </a:pPr>
            <a:endParaRPr lang="en-US" altLang="zh-CN" dirty="0" smtClean="0"/>
          </a:p>
          <a:p>
            <a:pPr marL="0" indent="0">
              <a:buNone/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患者，男，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53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岁，反复牙龈出血、双下肢乏力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年余。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  <a:defRPr/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既往：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年前声带息肉切除术后；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年前射频消融术后（心房扑动）；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年前下肢静脉曲张术后。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  <a:defRPr/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查体：双上肢上臂肌力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4-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，前臂肌力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级，双下肢肌力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4-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级。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386168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标题 1"/>
          <p:cNvSpPr>
            <a:spLocks noGrp="1"/>
          </p:cNvSpPr>
          <p:nvPr>
            <p:ph type="title"/>
          </p:nvPr>
        </p:nvSpPr>
        <p:spPr>
          <a:xfrm>
            <a:off x="696533" y="687097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zh-CN" altLang="en-US" sz="4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辅助检查</a:t>
            </a:r>
          </a:p>
        </p:txBody>
      </p:sp>
      <p:sp>
        <p:nvSpPr>
          <p:cNvPr id="22531" name="内容占位符 2"/>
          <p:cNvSpPr>
            <a:spLocks noGrp="1"/>
          </p:cNvSpPr>
          <p:nvPr>
            <p:ph idx="1"/>
          </p:nvPr>
        </p:nvSpPr>
        <p:spPr>
          <a:xfrm>
            <a:off x="1981200" y="1472419"/>
            <a:ext cx="8229600" cy="5164137"/>
          </a:xfrm>
        </p:spPr>
        <p:txBody>
          <a:bodyPr/>
          <a:lstStyle/>
          <a:p>
            <a:pPr lvl="1"/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2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生化：乳酸脱氢酶：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273 IU/L(120-250)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；碱性磷酸酶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126U/L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45-125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）；谷氨酰转肽酶：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81U/L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10-60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）；总胆汁酸：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17.30μmol/L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0.00-15.00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）；肌酸激酶：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521U/L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50-310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）；同型半胱氨酸：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15.4μmol/L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&lt;15.0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2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肿标：癌胚抗原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CEA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5.14ng/mL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0.00-5.00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2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抗核抗体谱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自免肝系列：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(2021-07-27),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抗着丝点抗体测定阳性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(+),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抗线粒体抗体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AMA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阳性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(+),SS-A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RO-52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）阳性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(+),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线粒体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阳性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(+),AMA-M2-3E(BPO)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抗体阳性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(+)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，抗核抗体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1:320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着丝点型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+1:100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胞浆颗粒型。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2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大腿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CT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提示：双侧大腿肌群片状水肿；肌电图提示：上下肢近端肌肌源性损害；肌肉活检提示：左侧股四头肌轻度间质内炎症改变；骨髓穿刺提示：骨髓组织增生活跃。</a:t>
            </a:r>
          </a:p>
          <a:p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705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入院诊断：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多发性肌炎？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原发性胆汁型肝硬化？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88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pacs\Desktop\心电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64" y="260351"/>
            <a:ext cx="8218487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矩形 3"/>
          <p:cNvSpPr>
            <a:spLocks noChangeArrowheads="1"/>
          </p:cNvSpPr>
          <p:nvPr/>
        </p:nvSpPr>
        <p:spPr bwMode="auto">
          <a:xfrm>
            <a:off x="2530476" y="6021388"/>
            <a:ext cx="7508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心电图诊断：加速的房性逸搏心律（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次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分）；左前分支传导阻滞；非特异性室内传导阻滞；局限性前侧壁可疑异常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Q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波，请结合临床。</a:t>
            </a:r>
          </a:p>
        </p:txBody>
      </p:sp>
    </p:spTree>
    <p:extLst>
      <p:ext uri="{BB962C8B-B14F-4D97-AF65-F5344CB8AC3E}">
        <p14:creationId xmlns:p14="http://schemas.microsoft.com/office/powerpoint/2010/main" val="238285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组合 8"/>
          <p:cNvGrpSpPr>
            <a:grpSpLocks/>
          </p:cNvGrpSpPr>
          <p:nvPr/>
        </p:nvGrpSpPr>
        <p:grpSpPr bwMode="auto">
          <a:xfrm>
            <a:off x="2494634" y="993173"/>
            <a:ext cx="7154862" cy="5610225"/>
            <a:chOff x="0" y="0"/>
            <a:chExt cx="7200000" cy="5275089"/>
          </a:xfrm>
        </p:grpSpPr>
        <p:pic>
          <p:nvPicPr>
            <p:cNvPr id="25603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77" b="15466"/>
            <a:stretch>
              <a:fillRect/>
            </a:stretch>
          </p:blipFill>
          <p:spPr bwMode="auto">
            <a:xfrm>
              <a:off x="0" y="0"/>
              <a:ext cx="3600000" cy="2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4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77" b="15466"/>
            <a:stretch>
              <a:fillRect/>
            </a:stretch>
          </p:blipFill>
          <p:spPr bwMode="auto">
            <a:xfrm>
              <a:off x="3600000" y="0"/>
              <a:ext cx="3600000" cy="2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5" name="图片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98" b="15683"/>
            <a:stretch>
              <a:fillRect/>
            </a:stretch>
          </p:blipFill>
          <p:spPr bwMode="auto">
            <a:xfrm>
              <a:off x="0" y="2393244"/>
              <a:ext cx="3600000" cy="2427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6" name="图片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98" b="15683"/>
            <a:stretch>
              <a:fillRect/>
            </a:stretch>
          </p:blipFill>
          <p:spPr bwMode="auto">
            <a:xfrm>
              <a:off x="3600000" y="2393245"/>
              <a:ext cx="3600000" cy="2427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7" name="TextBox 7"/>
            <p:cNvSpPr txBox="1">
              <a:spLocks noChangeArrowheads="1"/>
            </p:cNvSpPr>
            <p:nvPr/>
          </p:nvSpPr>
          <p:spPr bwMode="auto">
            <a:xfrm>
              <a:off x="1413568" y="4898841"/>
              <a:ext cx="4946136" cy="376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上腹部</a:t>
              </a:r>
              <a:r>
                <a:rPr lang="en-US" altLang="zh-CN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CT</a:t>
              </a: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增强提示肝脏轻度肝硬化表现。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357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组合 6"/>
          <p:cNvGrpSpPr>
            <a:grpSpLocks/>
          </p:cNvGrpSpPr>
          <p:nvPr/>
        </p:nvGrpSpPr>
        <p:grpSpPr bwMode="auto">
          <a:xfrm>
            <a:off x="2566988" y="969206"/>
            <a:ext cx="7200900" cy="5619750"/>
            <a:chOff x="1043159" y="338667"/>
            <a:chExt cx="7200000" cy="5619974"/>
          </a:xfrm>
        </p:grpSpPr>
        <p:pic>
          <p:nvPicPr>
            <p:cNvPr id="26627" name="图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01" b="14021"/>
            <a:stretch>
              <a:fillRect/>
            </a:stretch>
          </p:blipFill>
          <p:spPr bwMode="auto">
            <a:xfrm>
              <a:off x="1043608" y="338667"/>
              <a:ext cx="3600000" cy="264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28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01" b="14021"/>
            <a:stretch>
              <a:fillRect/>
            </a:stretch>
          </p:blipFill>
          <p:spPr bwMode="auto">
            <a:xfrm>
              <a:off x="4643159" y="338667"/>
              <a:ext cx="3600000" cy="264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29" name="图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34" b="13457"/>
            <a:stretch>
              <a:fillRect/>
            </a:stretch>
          </p:blipFill>
          <p:spPr bwMode="auto">
            <a:xfrm>
              <a:off x="1043159" y="2980267"/>
              <a:ext cx="3600000" cy="2585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0" name="图片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92" b="12798"/>
            <a:stretch>
              <a:fillRect/>
            </a:stretch>
          </p:blipFill>
          <p:spPr bwMode="auto">
            <a:xfrm>
              <a:off x="4643159" y="2980267"/>
              <a:ext cx="3600000" cy="2585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1" name="矩形 5"/>
            <p:cNvSpPr>
              <a:spLocks noChangeArrowheads="1"/>
            </p:cNvSpPr>
            <p:nvPr/>
          </p:nvSpPr>
          <p:spPr bwMode="auto">
            <a:xfrm>
              <a:off x="2340509" y="5558557"/>
              <a:ext cx="4606776" cy="400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上腹部</a:t>
              </a:r>
              <a:r>
                <a:rPr lang="en-US" altLang="zh-CN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CT</a:t>
              </a: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增强提示：肝脏及双肾囊肿。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736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27651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 smtClean="0"/>
          </a:p>
        </p:txBody>
      </p:sp>
      <p:grpSp>
        <p:nvGrpSpPr>
          <p:cNvPr id="27652" name="组合 5"/>
          <p:cNvGrpSpPr>
            <a:grpSpLocks/>
          </p:cNvGrpSpPr>
          <p:nvPr/>
        </p:nvGrpSpPr>
        <p:grpSpPr bwMode="auto">
          <a:xfrm>
            <a:off x="983118" y="-8010"/>
            <a:ext cx="10225763" cy="7016716"/>
            <a:chOff x="441667" y="36285"/>
            <a:chExt cx="10227264" cy="7017899"/>
          </a:xfrm>
        </p:grpSpPr>
        <p:pic>
          <p:nvPicPr>
            <p:cNvPr id="27653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514" r="4956" b="21846"/>
            <a:stretch>
              <a:fillRect/>
            </a:stretch>
          </p:blipFill>
          <p:spPr bwMode="auto">
            <a:xfrm>
              <a:off x="7247356" y="36285"/>
              <a:ext cx="3421575" cy="2111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4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90" r="4636" b="19470"/>
            <a:stretch>
              <a:fillRect/>
            </a:stretch>
          </p:blipFill>
          <p:spPr bwMode="auto">
            <a:xfrm>
              <a:off x="3813201" y="46870"/>
              <a:ext cx="3433145" cy="2111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图片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90" r="4637" b="19470"/>
            <a:stretch>
              <a:fillRect/>
            </a:stretch>
          </p:blipFill>
          <p:spPr bwMode="auto">
            <a:xfrm>
              <a:off x="463333" y="44296"/>
              <a:ext cx="3433051" cy="2111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图片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81" r="2448" b="20538"/>
            <a:stretch>
              <a:fillRect/>
            </a:stretch>
          </p:blipFill>
          <p:spPr bwMode="auto">
            <a:xfrm>
              <a:off x="7157045" y="2128679"/>
              <a:ext cx="3511886" cy="2144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127" r="6567" b="19292"/>
            <a:stretch>
              <a:fillRect/>
            </a:stretch>
          </p:blipFill>
          <p:spPr bwMode="auto">
            <a:xfrm>
              <a:off x="3865625" y="2121863"/>
              <a:ext cx="3363546" cy="2144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8" name="图片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452" r="5144" b="18967"/>
            <a:stretch>
              <a:fillRect/>
            </a:stretch>
          </p:blipFill>
          <p:spPr bwMode="auto">
            <a:xfrm>
              <a:off x="454548" y="2121863"/>
              <a:ext cx="3414866" cy="2144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9" name="图片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52" t="-238" r="13239" b="26151"/>
            <a:stretch>
              <a:fillRect/>
            </a:stretch>
          </p:blipFill>
          <p:spPr bwMode="auto">
            <a:xfrm>
              <a:off x="441667" y="4112660"/>
              <a:ext cx="2922570" cy="2941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0" name="TextBox 13"/>
            <p:cNvSpPr txBox="1">
              <a:spLocks noChangeArrowheads="1"/>
            </p:cNvSpPr>
            <p:nvPr/>
          </p:nvSpPr>
          <p:spPr bwMode="auto">
            <a:xfrm>
              <a:off x="4637026" y="4760025"/>
              <a:ext cx="3644481" cy="461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胸部</a:t>
              </a:r>
              <a:r>
                <a: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CT</a:t>
              </a: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提示：心脏增大。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415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9" y="1"/>
            <a:ext cx="5564187" cy="393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6" y="3935413"/>
            <a:ext cx="7820025" cy="283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224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320</Words>
  <Application>Microsoft Office PowerPoint</Application>
  <PresentationFormat>宽屏</PresentationFormat>
  <Paragraphs>30</Paragraphs>
  <Slides>16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24" baseType="lpstr">
      <vt:lpstr>宋体</vt:lpstr>
      <vt:lpstr>微软雅黑</vt:lpstr>
      <vt:lpstr>Arial</vt:lpstr>
      <vt:lpstr>Calibri</vt:lpstr>
      <vt:lpstr>Calibri Light</vt:lpstr>
      <vt:lpstr>Wingdings</vt:lpstr>
      <vt:lpstr>Office 主题​​</vt:lpstr>
      <vt:lpstr>自定义设计方案</vt:lpstr>
      <vt:lpstr>2021心血管磁共振分会年会 疑难病例挑战</vt:lpstr>
      <vt:lpstr>病 史</vt:lpstr>
      <vt:lpstr>辅助检查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eWorldView Image Export</vt:lpstr>
      <vt:lpstr>请您诊断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user</cp:lastModifiedBy>
  <cp:revision>157</cp:revision>
  <dcterms:created xsi:type="dcterms:W3CDTF">2019-06-19T02:08:00Z</dcterms:created>
  <dcterms:modified xsi:type="dcterms:W3CDTF">2021-11-21T08:46:06Z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2052-11.1.0.11045</vt:lpwstr>
  </property>
  <property fmtid="{D5CDD505-2E9C-101B-9397-08002B2CF9AE}" pid="3" name="ICV">
    <vt:lpwstr>1953953C2B6C406B90BD29E3A6E08ADD</vt:lpwstr>
  </property>
</Properties>
</file>